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microsoft.com/office/2006/relationships/ui/userCustomization" Target="userCustomization/customUI.xml"/><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50" r:id="rId3"/>
    <p:sldId id="396" r:id="rId4"/>
    <p:sldId id="395" r:id="rId5"/>
    <p:sldId id="390" r:id="rId6"/>
    <p:sldId id="406" r:id="rId7"/>
    <p:sldId id="403" r:id="rId8"/>
    <p:sldId id="333" r:id="rId9"/>
    <p:sldId id="370" r:id="rId10"/>
    <p:sldId id="391" r:id="rId11"/>
    <p:sldId id="323" r:id="rId12"/>
    <p:sldId id="392" r:id="rId13"/>
    <p:sldId id="334" r:id="rId14"/>
    <p:sldId id="304" r:id="rId15"/>
    <p:sldId id="268" r:id="rId16"/>
    <p:sldId id="366" r:id="rId17"/>
    <p:sldId id="265" r:id="rId18"/>
    <p:sldId id="320" r:id="rId19"/>
    <p:sldId id="393" r:id="rId20"/>
    <p:sldId id="397" r:id="rId21"/>
    <p:sldId id="363" r:id="rId22"/>
    <p:sldId id="361" r:id="rId23"/>
    <p:sldId id="368" r:id="rId24"/>
    <p:sldId id="261" r:id="rId25"/>
    <p:sldId id="325" r:id="rId26"/>
    <p:sldId id="374" r:id="rId27"/>
    <p:sldId id="266" r:id="rId28"/>
    <p:sldId id="402" r:id="rId29"/>
    <p:sldId id="387" r:id="rId30"/>
    <p:sldId id="348" r:id="rId31"/>
    <p:sldId id="340" r:id="rId32"/>
    <p:sldId id="341" r:id="rId33"/>
    <p:sldId id="288" r:id="rId34"/>
    <p:sldId id="287" r:id="rId35"/>
    <p:sldId id="349" r:id="rId36"/>
    <p:sldId id="352" r:id="rId37"/>
    <p:sldId id="353" r:id="rId38"/>
    <p:sldId id="377" r:id="rId39"/>
    <p:sldId id="256" r:id="rId40"/>
    <p:sldId id="273" r:id="rId41"/>
    <p:sldId id="343" r:id="rId42"/>
    <p:sldId id="369" r:id="rId43"/>
    <p:sldId id="327" r:id="rId44"/>
    <p:sldId id="344" r:id="rId45"/>
    <p:sldId id="376" r:id="rId46"/>
    <p:sldId id="274" r:id="rId47"/>
    <p:sldId id="388" r:id="rId48"/>
    <p:sldId id="399" r:id="rId49"/>
    <p:sldId id="398" r:id="rId50"/>
    <p:sldId id="405" r:id="rId51"/>
    <p:sldId id="258" r:id="rId52"/>
    <p:sldId id="383" r:id="rId53"/>
    <p:sldId id="381" r:id="rId54"/>
    <p:sldId id="329" r:id="rId55"/>
    <p:sldId id="384" r:id="rId56"/>
    <p:sldId id="385" r:id="rId57"/>
    <p:sldId id="409" r:id="rId58"/>
    <p:sldId id="411" r:id="rId59"/>
    <p:sldId id="410" r:id="rId60"/>
    <p:sldId id="389" r:id="rId61"/>
    <p:sldId id="408" r:id="rId62"/>
    <p:sldId id="407" r:id="rId63"/>
    <p:sldId id="401" r:id="rId64"/>
    <p:sldId id="38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DD"/>
    <a:srgbClr val="C1FFFF"/>
    <a:srgbClr val="00FFFF"/>
    <a:srgbClr val="29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3" d="100"/>
          <a:sy n="83" d="100"/>
        </p:scale>
        <p:origin x="45" y="645"/>
      </p:cViewPr>
      <p:guideLst/>
    </p:cSldViewPr>
  </p:slideViewPr>
  <p:notesTextViewPr>
    <p:cViewPr>
      <p:scale>
        <a:sx n="1" d="1"/>
        <a:sy n="1" d="1"/>
      </p:scale>
      <p:origin x="0" y="0"/>
    </p:cViewPr>
  </p:notesTextViewPr>
  <p:sorterViewPr>
    <p:cViewPr varScale="1">
      <p:scale>
        <a:sx n="100" d="100"/>
        <a:sy n="100" d="100"/>
      </p:scale>
      <p:origin x="0" y="-237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CD5FD-7694-4A3B-A40C-A94A3C1C4C39}"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396867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CD5FD-7694-4A3B-A40C-A94A3C1C4C39}"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236252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CD5FD-7694-4A3B-A40C-A94A3C1C4C39}"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259294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CD5FD-7694-4A3B-A40C-A94A3C1C4C39}"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58672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2CD5FD-7694-4A3B-A40C-A94A3C1C4C39}"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407430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2CD5FD-7694-4A3B-A40C-A94A3C1C4C39}"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125139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2CD5FD-7694-4A3B-A40C-A94A3C1C4C39}"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100770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2CD5FD-7694-4A3B-A40C-A94A3C1C4C39}"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341084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CD5FD-7694-4A3B-A40C-A94A3C1C4C39}"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243899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2CD5FD-7694-4A3B-A40C-A94A3C1C4C39}"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170319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2CD5FD-7694-4A3B-A40C-A94A3C1C4C39}"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1F63B-25F3-4014-9FB4-ADA90D8E705E}" type="slidenum">
              <a:rPr lang="en-US" smtClean="0"/>
              <a:t>‹#›</a:t>
            </a:fld>
            <a:endParaRPr lang="en-US"/>
          </a:p>
        </p:txBody>
      </p:sp>
    </p:spTree>
    <p:extLst>
      <p:ext uri="{BB962C8B-B14F-4D97-AF65-F5344CB8AC3E}">
        <p14:creationId xmlns:p14="http://schemas.microsoft.com/office/powerpoint/2010/main" val="371743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CD5FD-7694-4A3B-A40C-A94A3C1C4C39}" type="datetimeFigureOut">
              <a:rPr lang="en-US" smtClean="0"/>
              <a:t>5/4/2023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1F63B-25F3-4014-9FB4-ADA90D8E705E}" type="slidenum">
              <a:rPr lang="en-US" smtClean="0"/>
              <a:t>‹#›</a:t>
            </a:fld>
            <a:endParaRPr lang="en-US"/>
          </a:p>
        </p:txBody>
      </p:sp>
    </p:spTree>
    <p:extLst>
      <p:ext uri="{BB962C8B-B14F-4D97-AF65-F5344CB8AC3E}">
        <p14:creationId xmlns:p14="http://schemas.microsoft.com/office/powerpoint/2010/main" val="3686722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9600" b="1" dirty="0" smtClean="0"/>
              <a:t>In the Name of God</a:t>
            </a:r>
            <a:endParaRPr lang="en-US" sz="9600" b="1" dirty="0"/>
          </a:p>
        </p:txBody>
      </p:sp>
    </p:spTree>
    <p:extLst>
      <p:ext uri="{BB962C8B-B14F-4D97-AF65-F5344CB8AC3E}">
        <p14:creationId xmlns:p14="http://schemas.microsoft.com/office/powerpoint/2010/main" val="541569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11119" t="41681" r="16701" b="33069"/>
          <a:stretch/>
        </p:blipFill>
        <p:spPr>
          <a:xfrm>
            <a:off x="118375" y="1403230"/>
            <a:ext cx="11836654" cy="3203406"/>
          </a:xfrm>
          <a:prstGeom prst="rect">
            <a:avLst/>
          </a:prstGeom>
        </p:spPr>
      </p:pic>
      <p:sp>
        <p:nvSpPr>
          <p:cNvPr id="3" name="Rectangle 2"/>
          <p:cNvSpPr/>
          <p:nvPr/>
        </p:nvSpPr>
        <p:spPr>
          <a:xfrm>
            <a:off x="9522336" y="6401601"/>
            <a:ext cx="2475358" cy="369332"/>
          </a:xfrm>
          <a:prstGeom prst="rect">
            <a:avLst/>
          </a:prstGeom>
        </p:spPr>
        <p:txBody>
          <a:bodyPr wrap="none">
            <a:spAutoFit/>
          </a:bodyPr>
          <a:lstStyle/>
          <a:p>
            <a:r>
              <a:rPr lang="en-US" dirty="0"/>
              <a:t>Genes 2022, 13(7), 1290</a:t>
            </a:r>
          </a:p>
        </p:txBody>
      </p:sp>
    </p:spTree>
    <p:extLst>
      <p:ext uri="{BB962C8B-B14F-4D97-AF65-F5344CB8AC3E}">
        <p14:creationId xmlns:p14="http://schemas.microsoft.com/office/powerpoint/2010/main" val="115188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515" t="15016" r="19202" b="9034"/>
          <a:stretch/>
        </p:blipFill>
        <p:spPr>
          <a:xfrm>
            <a:off x="0" y="448728"/>
            <a:ext cx="9966960" cy="6409272"/>
          </a:xfrm>
          <a:prstGeom prst="rect">
            <a:avLst/>
          </a:prstGeom>
        </p:spPr>
      </p:pic>
      <p:sp>
        <p:nvSpPr>
          <p:cNvPr id="3" name="Rectangle 2"/>
          <p:cNvSpPr/>
          <p:nvPr/>
        </p:nvSpPr>
        <p:spPr>
          <a:xfrm>
            <a:off x="103518" y="0"/>
            <a:ext cx="12249509" cy="523220"/>
          </a:xfrm>
          <a:prstGeom prst="rect">
            <a:avLst/>
          </a:prstGeom>
        </p:spPr>
        <p:txBody>
          <a:bodyPr wrap="square">
            <a:spAutoFit/>
          </a:bodyPr>
          <a:lstStyle/>
          <a:p>
            <a:r>
              <a:rPr lang="en-US" sz="2800" dirty="0" smtClean="0"/>
              <a:t>Protective/or </a:t>
            </a:r>
            <a:r>
              <a:rPr lang="en-US" sz="2800" dirty="0"/>
              <a:t>deleterious effect of </a:t>
            </a:r>
            <a:r>
              <a:rPr lang="en-US" sz="2800" dirty="0" smtClean="0"/>
              <a:t>HLA </a:t>
            </a:r>
            <a:r>
              <a:rPr lang="en-US" sz="2800" dirty="0"/>
              <a:t>alleles </a:t>
            </a:r>
            <a:r>
              <a:rPr lang="en-US" sz="2800" dirty="0" smtClean="0"/>
              <a:t>to </a:t>
            </a:r>
            <a:r>
              <a:rPr lang="en-US" sz="2800" dirty="0"/>
              <a:t>BK viremia and/or risk for </a:t>
            </a:r>
            <a:r>
              <a:rPr lang="en-US" sz="2800" dirty="0" smtClean="0"/>
              <a:t>BKVAN</a:t>
            </a:r>
            <a:endParaRPr lang="en-US" sz="2800" dirty="0"/>
          </a:p>
        </p:txBody>
      </p:sp>
      <p:sp>
        <p:nvSpPr>
          <p:cNvPr id="4" name="Rectangle 3"/>
          <p:cNvSpPr/>
          <p:nvPr/>
        </p:nvSpPr>
        <p:spPr>
          <a:xfrm>
            <a:off x="9208977" y="6457891"/>
            <a:ext cx="3081293" cy="400110"/>
          </a:xfrm>
          <a:prstGeom prst="rect">
            <a:avLst/>
          </a:prstGeom>
        </p:spPr>
        <p:txBody>
          <a:bodyPr wrap="none">
            <a:spAutoFit/>
          </a:bodyPr>
          <a:lstStyle/>
          <a:p>
            <a:r>
              <a:rPr lang="en-US" sz="2000" dirty="0"/>
              <a:t>Viruses 2020, 12, </a:t>
            </a:r>
            <a:r>
              <a:rPr lang="en-US" sz="2000" dirty="0" smtClean="0"/>
              <a:t>1417;1-21</a:t>
            </a:r>
            <a:endParaRPr lang="en-US" sz="2000" dirty="0"/>
          </a:p>
        </p:txBody>
      </p:sp>
    </p:spTree>
    <p:extLst>
      <p:ext uri="{BB962C8B-B14F-4D97-AF65-F5344CB8AC3E}">
        <p14:creationId xmlns:p14="http://schemas.microsoft.com/office/powerpoint/2010/main" val="1753564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5057" y="2551837"/>
            <a:ext cx="8798943" cy="1754326"/>
          </a:xfrm>
          <a:prstGeom prst="rect">
            <a:avLst/>
          </a:prstGeom>
        </p:spPr>
        <p:txBody>
          <a:bodyPr wrap="square">
            <a:spAutoFit/>
          </a:bodyPr>
          <a:lstStyle/>
          <a:p>
            <a:pPr marL="285750" indent="-285750">
              <a:buFont typeface="Wingdings" panose="05000000000000000000" pitchFamily="2" charset="2"/>
              <a:buChar char="q"/>
            </a:pPr>
            <a:r>
              <a:rPr lang="en-US" sz="3600" dirty="0" smtClean="0"/>
              <a:t>recipient </a:t>
            </a:r>
            <a:r>
              <a:rPr lang="en-US" sz="3600" dirty="0"/>
              <a:t>HLA-B51 </a:t>
            </a:r>
            <a:r>
              <a:rPr lang="en-US" sz="3600" dirty="0" smtClean="0"/>
              <a:t>positivity</a:t>
            </a:r>
          </a:p>
          <a:p>
            <a:r>
              <a:rPr lang="en-US" sz="3600" dirty="0" smtClean="0"/>
              <a:t> </a:t>
            </a:r>
          </a:p>
          <a:p>
            <a:pPr marL="285750" indent="-285750">
              <a:buFont typeface="Wingdings" panose="05000000000000000000" pitchFamily="2" charset="2"/>
              <a:buChar char="q"/>
            </a:pPr>
            <a:r>
              <a:rPr lang="en-US" sz="3600" dirty="0" smtClean="0"/>
              <a:t>Polycystic </a:t>
            </a:r>
            <a:r>
              <a:rPr lang="en-US" sz="3600" dirty="0"/>
              <a:t>kidney </a:t>
            </a:r>
            <a:r>
              <a:rPr lang="en-US" sz="3600" dirty="0" smtClean="0"/>
              <a:t>disease</a:t>
            </a:r>
            <a:endParaRPr lang="en-US" sz="3600" dirty="0"/>
          </a:p>
        </p:txBody>
      </p:sp>
      <p:sp>
        <p:nvSpPr>
          <p:cNvPr id="6" name="Rectangle 5"/>
          <p:cNvSpPr/>
          <p:nvPr/>
        </p:nvSpPr>
        <p:spPr>
          <a:xfrm>
            <a:off x="520753" y="189057"/>
            <a:ext cx="11180176"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3600" dirty="0"/>
              <a:t>Factors </a:t>
            </a:r>
            <a:r>
              <a:rPr lang="en-US" sz="3600" dirty="0" smtClean="0"/>
              <a:t>associated </a:t>
            </a:r>
            <a:r>
              <a:rPr lang="en-US" sz="3600" dirty="0"/>
              <a:t>with decreased risk of </a:t>
            </a:r>
            <a:r>
              <a:rPr lang="en-US" sz="3600" dirty="0" smtClean="0"/>
              <a:t>BKV nephropathy</a:t>
            </a:r>
            <a:endParaRPr lang="en-US" sz="3600" dirty="0"/>
          </a:p>
        </p:txBody>
      </p:sp>
    </p:spTree>
    <p:extLst>
      <p:ext uri="{BB962C8B-B14F-4D97-AF65-F5344CB8AC3E}">
        <p14:creationId xmlns:p14="http://schemas.microsoft.com/office/powerpoint/2010/main" val="532285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80513"/>
            <a:ext cx="12192000"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Definitions&amp; Risk factors</a:t>
            </a:r>
            <a:endParaRPr lang="en-US" sz="5400" dirty="0"/>
          </a:p>
        </p:txBody>
      </p:sp>
      <p:sp>
        <p:nvSpPr>
          <p:cNvPr id="6" name="Oval 5"/>
          <p:cNvSpPr/>
          <p:nvPr/>
        </p:nvSpPr>
        <p:spPr>
          <a:xfrm>
            <a:off x="51758" y="1667774"/>
            <a:ext cx="12071231"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Clinical manifestations</a:t>
            </a:r>
            <a:endParaRPr lang="en-US" sz="5400" dirty="0"/>
          </a:p>
        </p:txBody>
      </p:sp>
      <p:sp>
        <p:nvSpPr>
          <p:cNvPr id="7" name="Oval 6"/>
          <p:cNvSpPr/>
          <p:nvPr/>
        </p:nvSpPr>
        <p:spPr>
          <a:xfrm>
            <a:off x="1" y="3255035"/>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Diagnosis</a:t>
            </a:r>
            <a:endParaRPr lang="en-US" sz="5400" dirty="0"/>
          </a:p>
        </p:txBody>
      </p:sp>
      <p:sp>
        <p:nvSpPr>
          <p:cNvPr id="8" name="Oval 7"/>
          <p:cNvSpPr/>
          <p:nvPr/>
        </p:nvSpPr>
        <p:spPr>
          <a:xfrm>
            <a:off x="-51756" y="4842296"/>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Treatment</a:t>
            </a:r>
            <a:endParaRPr lang="en-US" sz="5400" dirty="0"/>
          </a:p>
        </p:txBody>
      </p:sp>
    </p:spTree>
    <p:extLst>
      <p:ext uri="{BB962C8B-B14F-4D97-AF65-F5344CB8AC3E}">
        <p14:creationId xmlns:p14="http://schemas.microsoft.com/office/powerpoint/2010/main" val="4214824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003366"/>
              </a:clrFrom>
              <a:clrTo>
                <a:srgbClr val="003366">
                  <a:alpha val="0"/>
                </a:srgbClr>
              </a:clrTo>
            </a:clrChange>
            <a:biLevel thresh="75000"/>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8698" r="22401" b="12323"/>
          <a:stretch/>
        </p:blipFill>
        <p:spPr>
          <a:xfrm>
            <a:off x="0" y="0"/>
            <a:ext cx="12192000" cy="6858000"/>
          </a:xfrm>
          <a:prstGeom prst="rect">
            <a:avLst/>
          </a:prstGeom>
          <a:solidFill>
            <a:schemeClr val="tx1"/>
          </a:solidFill>
        </p:spPr>
      </p:pic>
    </p:spTree>
    <p:extLst>
      <p:ext uri="{BB962C8B-B14F-4D97-AF65-F5344CB8AC3E}">
        <p14:creationId xmlns:p14="http://schemas.microsoft.com/office/powerpoint/2010/main" val="2851064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73" y="1219267"/>
            <a:ext cx="12067082" cy="830997"/>
          </a:xfrm>
          <a:prstGeom prst="rect">
            <a:avLst/>
          </a:prstGeom>
        </p:spPr>
        <p:txBody>
          <a:bodyPr wrap="square">
            <a:spAutoFit/>
          </a:bodyPr>
          <a:lstStyle/>
          <a:p>
            <a:r>
              <a:rPr lang="en-US" sz="2400" dirty="0" smtClean="0"/>
              <a:t>It is a rare manifestation of BKV. It is commonly reported among hematopoietic cell transplant recipients. </a:t>
            </a:r>
            <a:endParaRPr lang="en-US" sz="2400" dirty="0"/>
          </a:p>
        </p:txBody>
      </p:sp>
      <p:sp>
        <p:nvSpPr>
          <p:cNvPr id="3" name="TextBox 2"/>
          <p:cNvSpPr txBox="1"/>
          <p:nvPr/>
        </p:nvSpPr>
        <p:spPr>
          <a:xfrm>
            <a:off x="1614447" y="-82119"/>
            <a:ext cx="8061181" cy="830997"/>
          </a:xfrm>
          <a:prstGeom prst="rect">
            <a:avLst/>
          </a:prstGeom>
          <a:noFill/>
        </p:spPr>
        <p:txBody>
          <a:bodyPr wrap="none" rtlCol="0">
            <a:spAutoFit/>
          </a:bodyPr>
          <a:lstStyle/>
          <a:p>
            <a:r>
              <a:rPr lang="en-US" sz="4800" b="1" dirty="0" smtClean="0"/>
              <a:t>Unusual manifestations of BKV</a:t>
            </a:r>
            <a:endParaRPr lang="en-US" sz="4800" b="1" dirty="0"/>
          </a:p>
        </p:txBody>
      </p:sp>
      <p:sp>
        <p:nvSpPr>
          <p:cNvPr id="4" name="Rectangle 3"/>
          <p:cNvSpPr/>
          <p:nvPr/>
        </p:nvSpPr>
        <p:spPr>
          <a:xfrm>
            <a:off x="0" y="656784"/>
            <a:ext cx="4296241" cy="646331"/>
          </a:xfrm>
          <a:prstGeom prst="rect">
            <a:avLst/>
          </a:prstGeom>
          <a:solidFill>
            <a:schemeClr val="tx1"/>
          </a:solidFill>
        </p:spPr>
        <p:txBody>
          <a:bodyPr wrap="none">
            <a:spAutoFit/>
          </a:bodyPr>
          <a:lstStyle/>
          <a:p>
            <a:r>
              <a:rPr lang="en-US" sz="3600" b="1" dirty="0">
                <a:solidFill>
                  <a:srgbClr val="FF0000"/>
                </a:solidFill>
              </a:rPr>
              <a:t> Hemorrhagic cystitis </a:t>
            </a:r>
          </a:p>
        </p:txBody>
      </p:sp>
      <p:sp>
        <p:nvSpPr>
          <p:cNvPr id="6" name="Rectangle 5"/>
          <p:cNvSpPr/>
          <p:nvPr/>
        </p:nvSpPr>
        <p:spPr>
          <a:xfrm>
            <a:off x="0" y="6140791"/>
            <a:ext cx="12082732" cy="461665"/>
          </a:xfrm>
          <a:prstGeom prst="rect">
            <a:avLst/>
          </a:prstGeom>
        </p:spPr>
        <p:txBody>
          <a:bodyPr wrap="square">
            <a:spAutoFit/>
          </a:bodyPr>
          <a:lstStyle/>
          <a:p>
            <a:r>
              <a:rPr lang="en-US" sz="2400" dirty="0"/>
              <a:t>There is a putative link between </a:t>
            </a:r>
            <a:r>
              <a:rPr lang="en-US" sz="2400" dirty="0" smtClean="0"/>
              <a:t>BKV </a:t>
            </a:r>
            <a:r>
              <a:rPr lang="en-US" sz="2400" dirty="0"/>
              <a:t>and the development of genitourinary </a:t>
            </a:r>
            <a:r>
              <a:rPr lang="en-US" sz="2400" dirty="0" smtClean="0"/>
              <a:t>cancers.</a:t>
            </a:r>
            <a:endParaRPr lang="en-US" sz="2400" dirty="0"/>
          </a:p>
        </p:txBody>
      </p:sp>
      <p:sp>
        <p:nvSpPr>
          <p:cNvPr id="7" name="Rectangle 6"/>
          <p:cNvSpPr/>
          <p:nvPr/>
        </p:nvSpPr>
        <p:spPr>
          <a:xfrm>
            <a:off x="114331" y="5451471"/>
            <a:ext cx="4323941" cy="646331"/>
          </a:xfrm>
          <a:prstGeom prst="rect">
            <a:avLst/>
          </a:prstGeom>
          <a:solidFill>
            <a:schemeClr val="tx1"/>
          </a:solidFill>
        </p:spPr>
        <p:txBody>
          <a:bodyPr wrap="none">
            <a:spAutoFit/>
          </a:bodyPr>
          <a:lstStyle/>
          <a:p>
            <a:r>
              <a:rPr lang="en-US" sz="3600" b="1" dirty="0">
                <a:solidFill>
                  <a:srgbClr val="FF0000"/>
                </a:solidFill>
              </a:rPr>
              <a:t>genitourinary cancers</a:t>
            </a:r>
          </a:p>
        </p:txBody>
      </p:sp>
      <p:sp>
        <p:nvSpPr>
          <p:cNvPr id="5" name="Rectangle 4"/>
          <p:cNvSpPr/>
          <p:nvPr/>
        </p:nvSpPr>
        <p:spPr>
          <a:xfrm>
            <a:off x="17431" y="2294275"/>
            <a:ext cx="11880273" cy="2677656"/>
          </a:xfrm>
          <a:prstGeom prst="rect">
            <a:avLst/>
          </a:prstGeom>
        </p:spPr>
        <p:txBody>
          <a:bodyPr wrap="square">
            <a:spAutoFit/>
          </a:bodyPr>
          <a:lstStyle/>
          <a:p>
            <a:r>
              <a:rPr lang="en-US" sz="2800" dirty="0" smtClean="0"/>
              <a:t>Four degrees </a:t>
            </a:r>
            <a:r>
              <a:rPr lang="en-US" sz="2800" dirty="0"/>
              <a:t>of disease severity were recognized</a:t>
            </a:r>
            <a:r>
              <a:rPr lang="en-US" sz="2800" dirty="0" smtClean="0"/>
              <a:t>:</a:t>
            </a:r>
          </a:p>
          <a:p>
            <a:pPr marL="457200" indent="-457200">
              <a:buFont typeface="Wingdings" panose="05000000000000000000" pitchFamily="2" charset="2"/>
              <a:buChar char="v"/>
            </a:pPr>
            <a:r>
              <a:rPr lang="en-US" sz="2800" dirty="0" smtClean="0"/>
              <a:t>grade I: microscopic </a:t>
            </a:r>
            <a:r>
              <a:rPr lang="en-US" sz="2800" dirty="0"/>
              <a:t>hematuria</a:t>
            </a:r>
            <a:r>
              <a:rPr lang="en-US" sz="2800" dirty="0" smtClean="0"/>
              <a:t>;</a:t>
            </a:r>
          </a:p>
          <a:p>
            <a:pPr marL="457200" indent="-457200">
              <a:buFont typeface="Wingdings" panose="05000000000000000000" pitchFamily="2" charset="2"/>
              <a:buChar char="v"/>
            </a:pPr>
            <a:r>
              <a:rPr lang="en-US" sz="2800" dirty="0" smtClean="0"/>
              <a:t>grade </a:t>
            </a:r>
            <a:r>
              <a:rPr lang="en-US" sz="2800" dirty="0"/>
              <a:t>II: </a:t>
            </a:r>
            <a:r>
              <a:rPr lang="en-US" sz="2800" dirty="0" smtClean="0"/>
              <a:t>macroscopic hematuria;</a:t>
            </a:r>
          </a:p>
          <a:p>
            <a:pPr marL="457200" indent="-457200">
              <a:buFont typeface="Wingdings" panose="05000000000000000000" pitchFamily="2" charset="2"/>
              <a:buChar char="v"/>
            </a:pPr>
            <a:r>
              <a:rPr lang="en-US" sz="2800" dirty="0" smtClean="0"/>
              <a:t>grade </a:t>
            </a:r>
            <a:r>
              <a:rPr lang="en-US" sz="2800" dirty="0"/>
              <a:t>III: hematuria with clots</a:t>
            </a:r>
            <a:r>
              <a:rPr lang="en-US" sz="2800" dirty="0" smtClean="0"/>
              <a:t>;</a:t>
            </a:r>
          </a:p>
          <a:p>
            <a:pPr marL="457200" indent="-457200">
              <a:buFont typeface="Wingdings" panose="05000000000000000000" pitchFamily="2" charset="2"/>
              <a:buChar char="v"/>
            </a:pPr>
            <a:r>
              <a:rPr lang="en-US" sz="2800" dirty="0" smtClean="0"/>
              <a:t>grade </a:t>
            </a:r>
            <a:r>
              <a:rPr lang="en-US" sz="2800" dirty="0"/>
              <a:t>IV: hematuria with clots, clot retention, </a:t>
            </a:r>
            <a:r>
              <a:rPr lang="en-US" sz="2800" dirty="0" smtClean="0"/>
              <a:t>and renal </a:t>
            </a:r>
            <a:r>
              <a:rPr lang="en-US" sz="2800" dirty="0"/>
              <a:t>failure secondary to obstructive nephropathy</a:t>
            </a:r>
          </a:p>
        </p:txBody>
      </p:sp>
    </p:spTree>
    <p:extLst>
      <p:ext uri="{BB962C8B-B14F-4D97-AF65-F5344CB8AC3E}">
        <p14:creationId xmlns:p14="http://schemas.microsoft.com/office/powerpoint/2010/main" val="3513249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960" t="51067" r="40937" b="24902"/>
          <a:stretch/>
        </p:blipFill>
        <p:spPr>
          <a:xfrm>
            <a:off x="839638" y="580414"/>
            <a:ext cx="8183592" cy="5675051"/>
          </a:xfrm>
          <a:prstGeom prst="rect">
            <a:avLst/>
          </a:prstGeom>
        </p:spPr>
      </p:pic>
      <p:sp>
        <p:nvSpPr>
          <p:cNvPr id="4" name="Rectangle 3"/>
          <p:cNvSpPr/>
          <p:nvPr/>
        </p:nvSpPr>
        <p:spPr>
          <a:xfrm>
            <a:off x="8475646" y="6372847"/>
            <a:ext cx="3637086" cy="369332"/>
          </a:xfrm>
          <a:prstGeom prst="rect">
            <a:avLst/>
          </a:prstGeom>
        </p:spPr>
        <p:txBody>
          <a:bodyPr wrap="none">
            <a:spAutoFit/>
          </a:bodyPr>
          <a:lstStyle/>
          <a:p>
            <a:r>
              <a:rPr lang="en-US" dirty="0"/>
              <a:t>Transplantation 2021;105: 423–429).</a:t>
            </a:r>
          </a:p>
        </p:txBody>
      </p:sp>
    </p:spTree>
    <p:extLst>
      <p:ext uri="{BB962C8B-B14F-4D97-AF65-F5344CB8AC3E}">
        <p14:creationId xmlns:p14="http://schemas.microsoft.com/office/powerpoint/2010/main" val="3599667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71" y="1997839"/>
            <a:ext cx="12019471" cy="4524315"/>
          </a:xfrm>
          <a:prstGeom prst="rect">
            <a:avLst/>
          </a:prstGeom>
        </p:spPr>
        <p:txBody>
          <a:bodyPr wrap="square">
            <a:spAutoFit/>
          </a:bodyPr>
          <a:lstStyle/>
          <a:p>
            <a:pPr marL="457200" indent="-457200">
              <a:buFont typeface="Wingdings" panose="05000000000000000000" pitchFamily="2" charset="2"/>
              <a:buChar char="q"/>
            </a:pPr>
            <a:r>
              <a:rPr lang="en-US" sz="3600" dirty="0" smtClean="0"/>
              <a:t>Increased </a:t>
            </a:r>
            <a:r>
              <a:rPr lang="en-US" sz="3600" dirty="0" err="1" smtClean="0"/>
              <a:t>cr</a:t>
            </a:r>
            <a:r>
              <a:rPr lang="en-US" sz="3600" dirty="0" smtClean="0"/>
              <a:t> may be the only manifestation of BKVN</a:t>
            </a:r>
          </a:p>
          <a:p>
            <a:pPr marL="457200" indent="-457200">
              <a:buFont typeface="Wingdings" panose="05000000000000000000" pitchFamily="2" charset="2"/>
              <a:buChar char="q"/>
            </a:pPr>
            <a:r>
              <a:rPr lang="en-US" sz="3600" dirty="0" smtClean="0"/>
              <a:t>The incidence of BKVN is highest in the first 2-8 months </a:t>
            </a:r>
            <a:r>
              <a:rPr lang="en-US" sz="3600" dirty="0" err="1" smtClean="0"/>
              <a:t>posttransplant</a:t>
            </a:r>
            <a:r>
              <a:rPr lang="en-US" sz="3600" dirty="0" smtClean="0"/>
              <a:t>.</a:t>
            </a:r>
          </a:p>
          <a:p>
            <a:pPr marL="457200" indent="-457200">
              <a:buFont typeface="Wingdings" panose="05000000000000000000" pitchFamily="2" charset="2"/>
              <a:buChar char="q"/>
            </a:pPr>
            <a:r>
              <a:rPr lang="en-US" sz="3600" dirty="0" smtClean="0"/>
              <a:t>In many cases it can occur years after transplantation.</a:t>
            </a:r>
          </a:p>
          <a:p>
            <a:pPr marL="457200" indent="-457200">
              <a:buFont typeface="Wingdings" panose="05000000000000000000" pitchFamily="2" charset="2"/>
              <a:buChar char="q"/>
            </a:pPr>
            <a:r>
              <a:rPr lang="en-US" sz="3600" dirty="0" smtClean="0"/>
              <a:t>The incidence of late BKVN is highest in patients with multi-organ transplants and is possibly related to the more intensive immunosuppressive regimens used for these patients.</a:t>
            </a:r>
            <a:endParaRPr lang="en-US" sz="3600" dirty="0"/>
          </a:p>
        </p:txBody>
      </p:sp>
      <p:sp>
        <p:nvSpPr>
          <p:cNvPr id="3" name="Rectangle 2"/>
          <p:cNvSpPr/>
          <p:nvPr/>
        </p:nvSpPr>
        <p:spPr>
          <a:xfrm>
            <a:off x="1385827" y="154012"/>
            <a:ext cx="9025997" cy="1015663"/>
          </a:xfrm>
          <a:prstGeom prst="rect">
            <a:avLst/>
          </a:prstGeom>
        </p:spPr>
        <p:txBody>
          <a:bodyPr wrap="none">
            <a:spAutoFit/>
          </a:bodyPr>
          <a:lstStyle/>
          <a:p>
            <a:r>
              <a:rPr lang="en-US" sz="6000" b="1" dirty="0" smtClean="0"/>
              <a:t>Clinical Judgment for BKVN </a:t>
            </a:r>
            <a:endParaRPr lang="en-US" sz="6000" b="1" dirty="0"/>
          </a:p>
        </p:txBody>
      </p:sp>
    </p:spTree>
    <p:extLst>
      <p:ext uri="{BB962C8B-B14F-4D97-AF65-F5344CB8AC3E}">
        <p14:creationId xmlns:p14="http://schemas.microsoft.com/office/powerpoint/2010/main" val="1914768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95301" y="3501520"/>
            <a:ext cx="11119954" cy="3356480"/>
          </a:xfrm>
          <a:custGeom>
            <a:avLst/>
            <a:gdLst>
              <a:gd name="connsiteX0" fmla="*/ 0 w 5708073"/>
              <a:gd name="connsiteY0" fmla="*/ 783172 h 2523066"/>
              <a:gd name="connsiteX1" fmla="*/ 4446540 w 5708073"/>
              <a:gd name="connsiteY1" fmla="*/ 783172 h 2523066"/>
              <a:gd name="connsiteX2" fmla="*/ 4446540 w 5708073"/>
              <a:gd name="connsiteY2" fmla="*/ 0 h 2523066"/>
              <a:gd name="connsiteX3" fmla="*/ 5708073 w 5708073"/>
              <a:gd name="connsiteY3" fmla="*/ 1261533 h 2523066"/>
              <a:gd name="connsiteX4" fmla="*/ 4446540 w 5708073"/>
              <a:gd name="connsiteY4" fmla="*/ 2523066 h 2523066"/>
              <a:gd name="connsiteX5" fmla="*/ 4446540 w 5708073"/>
              <a:gd name="connsiteY5" fmla="*/ 1739894 h 2523066"/>
              <a:gd name="connsiteX6" fmla="*/ 0 w 5708073"/>
              <a:gd name="connsiteY6" fmla="*/ 1739894 h 2523066"/>
              <a:gd name="connsiteX7" fmla="*/ 0 w 5708073"/>
              <a:gd name="connsiteY7" fmla="*/ 783172 h 2523066"/>
              <a:gd name="connsiteX0" fmla="*/ 34637 w 5708073"/>
              <a:gd name="connsiteY0" fmla="*/ 1129535 h 2523066"/>
              <a:gd name="connsiteX1" fmla="*/ 4446540 w 5708073"/>
              <a:gd name="connsiteY1" fmla="*/ 783172 h 2523066"/>
              <a:gd name="connsiteX2" fmla="*/ 4446540 w 5708073"/>
              <a:gd name="connsiteY2" fmla="*/ 0 h 2523066"/>
              <a:gd name="connsiteX3" fmla="*/ 5708073 w 5708073"/>
              <a:gd name="connsiteY3" fmla="*/ 1261533 h 2523066"/>
              <a:gd name="connsiteX4" fmla="*/ 4446540 w 5708073"/>
              <a:gd name="connsiteY4" fmla="*/ 2523066 h 2523066"/>
              <a:gd name="connsiteX5" fmla="*/ 4446540 w 5708073"/>
              <a:gd name="connsiteY5" fmla="*/ 1739894 h 2523066"/>
              <a:gd name="connsiteX6" fmla="*/ 0 w 5708073"/>
              <a:gd name="connsiteY6" fmla="*/ 1739894 h 2523066"/>
              <a:gd name="connsiteX7" fmla="*/ 34637 w 5708073"/>
              <a:gd name="connsiteY7" fmla="*/ 1129535 h 2523066"/>
              <a:gd name="connsiteX0" fmla="*/ 34637 w 5708073"/>
              <a:gd name="connsiteY0" fmla="*/ 1129535 h 2523066"/>
              <a:gd name="connsiteX1" fmla="*/ 4446540 w 5708073"/>
              <a:gd name="connsiteY1" fmla="*/ 783172 h 2523066"/>
              <a:gd name="connsiteX2" fmla="*/ 4446540 w 5708073"/>
              <a:gd name="connsiteY2" fmla="*/ 0 h 2523066"/>
              <a:gd name="connsiteX3" fmla="*/ 5708073 w 5708073"/>
              <a:gd name="connsiteY3" fmla="*/ 1261533 h 2523066"/>
              <a:gd name="connsiteX4" fmla="*/ 4446540 w 5708073"/>
              <a:gd name="connsiteY4" fmla="*/ 2523066 h 2523066"/>
              <a:gd name="connsiteX5" fmla="*/ 4446540 w 5708073"/>
              <a:gd name="connsiteY5" fmla="*/ 1739894 h 2523066"/>
              <a:gd name="connsiteX6" fmla="*/ 0 w 5708073"/>
              <a:gd name="connsiteY6" fmla="*/ 1442021 h 2523066"/>
              <a:gd name="connsiteX7" fmla="*/ 34637 w 5708073"/>
              <a:gd name="connsiteY7" fmla="*/ 1129535 h 2523066"/>
              <a:gd name="connsiteX0" fmla="*/ 34637 w 5708073"/>
              <a:gd name="connsiteY0" fmla="*/ 1129535 h 2523066"/>
              <a:gd name="connsiteX1" fmla="*/ 4744413 w 5708073"/>
              <a:gd name="connsiteY1" fmla="*/ 880154 h 2523066"/>
              <a:gd name="connsiteX2" fmla="*/ 4446540 w 5708073"/>
              <a:gd name="connsiteY2" fmla="*/ 0 h 2523066"/>
              <a:gd name="connsiteX3" fmla="*/ 5708073 w 5708073"/>
              <a:gd name="connsiteY3" fmla="*/ 1261533 h 2523066"/>
              <a:gd name="connsiteX4" fmla="*/ 4446540 w 5708073"/>
              <a:gd name="connsiteY4" fmla="*/ 2523066 h 2523066"/>
              <a:gd name="connsiteX5" fmla="*/ 4446540 w 5708073"/>
              <a:gd name="connsiteY5" fmla="*/ 1739894 h 2523066"/>
              <a:gd name="connsiteX6" fmla="*/ 0 w 5708073"/>
              <a:gd name="connsiteY6" fmla="*/ 1442021 h 2523066"/>
              <a:gd name="connsiteX7" fmla="*/ 34637 w 5708073"/>
              <a:gd name="connsiteY7" fmla="*/ 1129535 h 2523066"/>
              <a:gd name="connsiteX0" fmla="*/ 34637 w 5708073"/>
              <a:gd name="connsiteY0" fmla="*/ 1129535 h 2523066"/>
              <a:gd name="connsiteX1" fmla="*/ 4744413 w 5708073"/>
              <a:gd name="connsiteY1" fmla="*/ 880154 h 2523066"/>
              <a:gd name="connsiteX2" fmla="*/ 4446540 w 5708073"/>
              <a:gd name="connsiteY2" fmla="*/ 0 h 2523066"/>
              <a:gd name="connsiteX3" fmla="*/ 5708073 w 5708073"/>
              <a:gd name="connsiteY3" fmla="*/ 1261533 h 2523066"/>
              <a:gd name="connsiteX4" fmla="*/ 4446540 w 5708073"/>
              <a:gd name="connsiteY4" fmla="*/ 2523066 h 2523066"/>
              <a:gd name="connsiteX5" fmla="*/ 4772121 w 5708073"/>
              <a:gd name="connsiteY5" fmla="*/ 1677548 h 2523066"/>
              <a:gd name="connsiteX6" fmla="*/ 0 w 5708073"/>
              <a:gd name="connsiteY6" fmla="*/ 1442021 h 2523066"/>
              <a:gd name="connsiteX7" fmla="*/ 34637 w 5708073"/>
              <a:gd name="connsiteY7" fmla="*/ 1129535 h 2523066"/>
              <a:gd name="connsiteX0" fmla="*/ 34637 w 6490855"/>
              <a:gd name="connsiteY0" fmla="*/ 1129535 h 2523066"/>
              <a:gd name="connsiteX1" fmla="*/ 4744413 w 6490855"/>
              <a:gd name="connsiteY1" fmla="*/ 880154 h 2523066"/>
              <a:gd name="connsiteX2" fmla="*/ 4446540 w 6490855"/>
              <a:gd name="connsiteY2" fmla="*/ 0 h 2523066"/>
              <a:gd name="connsiteX3" fmla="*/ 6490855 w 6490855"/>
              <a:gd name="connsiteY3" fmla="*/ 1226897 h 2523066"/>
              <a:gd name="connsiteX4" fmla="*/ 4446540 w 6490855"/>
              <a:gd name="connsiteY4" fmla="*/ 2523066 h 2523066"/>
              <a:gd name="connsiteX5" fmla="*/ 4772121 w 6490855"/>
              <a:gd name="connsiteY5" fmla="*/ 1677548 h 2523066"/>
              <a:gd name="connsiteX6" fmla="*/ 0 w 6490855"/>
              <a:gd name="connsiteY6" fmla="*/ 1442021 h 2523066"/>
              <a:gd name="connsiteX7" fmla="*/ 34637 w 6490855"/>
              <a:gd name="connsiteY7" fmla="*/ 1129535 h 2523066"/>
              <a:gd name="connsiteX0" fmla="*/ 34637 w 5299364"/>
              <a:gd name="connsiteY0" fmla="*/ 1129535 h 2523066"/>
              <a:gd name="connsiteX1" fmla="*/ 4744413 w 5299364"/>
              <a:gd name="connsiteY1" fmla="*/ 880154 h 2523066"/>
              <a:gd name="connsiteX2" fmla="*/ 4446540 w 5299364"/>
              <a:gd name="connsiteY2" fmla="*/ 0 h 2523066"/>
              <a:gd name="connsiteX3" fmla="*/ 5299364 w 5299364"/>
              <a:gd name="connsiteY3" fmla="*/ 1185333 h 2523066"/>
              <a:gd name="connsiteX4" fmla="*/ 4446540 w 5299364"/>
              <a:gd name="connsiteY4" fmla="*/ 2523066 h 2523066"/>
              <a:gd name="connsiteX5" fmla="*/ 4772121 w 5299364"/>
              <a:gd name="connsiteY5" fmla="*/ 1677548 h 2523066"/>
              <a:gd name="connsiteX6" fmla="*/ 0 w 5299364"/>
              <a:gd name="connsiteY6" fmla="*/ 1442021 h 2523066"/>
              <a:gd name="connsiteX7" fmla="*/ 34637 w 5299364"/>
              <a:gd name="connsiteY7" fmla="*/ 1129535 h 2523066"/>
              <a:gd name="connsiteX0" fmla="*/ 34637 w 5444836"/>
              <a:gd name="connsiteY0" fmla="*/ 1129535 h 2523066"/>
              <a:gd name="connsiteX1" fmla="*/ 4744413 w 5444836"/>
              <a:gd name="connsiteY1" fmla="*/ 880154 h 2523066"/>
              <a:gd name="connsiteX2" fmla="*/ 4446540 w 5444836"/>
              <a:gd name="connsiteY2" fmla="*/ 0 h 2523066"/>
              <a:gd name="connsiteX3" fmla="*/ 5444836 w 5444836"/>
              <a:gd name="connsiteY3" fmla="*/ 1185333 h 2523066"/>
              <a:gd name="connsiteX4" fmla="*/ 4446540 w 5444836"/>
              <a:gd name="connsiteY4" fmla="*/ 2523066 h 2523066"/>
              <a:gd name="connsiteX5" fmla="*/ 4772121 w 5444836"/>
              <a:gd name="connsiteY5" fmla="*/ 1677548 h 2523066"/>
              <a:gd name="connsiteX6" fmla="*/ 0 w 5444836"/>
              <a:gd name="connsiteY6" fmla="*/ 1442021 h 2523066"/>
              <a:gd name="connsiteX7" fmla="*/ 34637 w 5444836"/>
              <a:gd name="connsiteY7" fmla="*/ 1129535 h 252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4836" h="2523066">
                <a:moveTo>
                  <a:pt x="34637" y="1129535"/>
                </a:moveTo>
                <a:lnTo>
                  <a:pt x="4744413" y="880154"/>
                </a:lnTo>
                <a:lnTo>
                  <a:pt x="4446540" y="0"/>
                </a:lnTo>
                <a:lnTo>
                  <a:pt x="5444836" y="1185333"/>
                </a:lnTo>
                <a:lnTo>
                  <a:pt x="4446540" y="2523066"/>
                </a:lnTo>
                <a:lnTo>
                  <a:pt x="4772121" y="1677548"/>
                </a:lnTo>
                <a:lnTo>
                  <a:pt x="0" y="1442021"/>
                </a:lnTo>
                <a:lnTo>
                  <a:pt x="34637" y="1129535"/>
                </a:lnTo>
                <a:close/>
              </a:path>
            </a:pathLst>
          </a:custGeom>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2554222"/>
            <a:ext cx="12192000" cy="830997"/>
          </a:xfrm>
          <a:prstGeom prst="rect">
            <a:avLst/>
          </a:prstGeom>
        </p:spPr>
        <p:txBody>
          <a:bodyPr wrap="square">
            <a:spAutoFit/>
          </a:bodyPr>
          <a:lstStyle/>
          <a:p>
            <a:r>
              <a:rPr lang="en-US" sz="4800" dirty="0" smtClean="0"/>
              <a:t>Viruria    </a:t>
            </a:r>
            <a:r>
              <a:rPr lang="en-US" sz="4800" dirty="0"/>
              <a:t>V</a:t>
            </a:r>
            <a:r>
              <a:rPr lang="en-US" sz="4800" dirty="0" smtClean="0"/>
              <a:t>iremia    Nephropathy     Allograft </a:t>
            </a:r>
            <a:r>
              <a:rPr lang="en-US" sz="4800" dirty="0"/>
              <a:t>loss</a:t>
            </a:r>
          </a:p>
        </p:txBody>
      </p:sp>
      <p:sp>
        <p:nvSpPr>
          <p:cNvPr id="3" name="Right Arrow 2"/>
          <p:cNvSpPr/>
          <p:nvPr/>
        </p:nvSpPr>
        <p:spPr>
          <a:xfrm>
            <a:off x="1879340" y="2780579"/>
            <a:ext cx="471576" cy="494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281579" y="2780580"/>
            <a:ext cx="471576" cy="494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8142905" y="2823711"/>
            <a:ext cx="471576" cy="494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rot="16200000">
            <a:off x="3725087" y="-1498805"/>
            <a:ext cx="692731" cy="7952302"/>
          </a:xfrm>
          <a:prstGeom prst="rightBrace">
            <a:avLst>
              <a:gd name="adj1" fmla="val 152333"/>
              <a:gd name="adj2" fmla="val 50147"/>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2721020" y="903696"/>
            <a:ext cx="3266215" cy="1015663"/>
          </a:xfrm>
          <a:prstGeom prst="rect">
            <a:avLst/>
          </a:prstGeom>
        </p:spPr>
        <p:txBody>
          <a:bodyPr wrap="none">
            <a:spAutoFit/>
          </a:bodyPr>
          <a:lstStyle/>
          <a:p>
            <a:r>
              <a:rPr lang="en-US" sz="6000" dirty="0"/>
              <a:t>12 weeks </a:t>
            </a:r>
          </a:p>
        </p:txBody>
      </p:sp>
      <p:sp>
        <p:nvSpPr>
          <p:cNvPr id="6" name="Rectangle 5"/>
          <p:cNvSpPr/>
          <p:nvPr/>
        </p:nvSpPr>
        <p:spPr>
          <a:xfrm>
            <a:off x="1879340" y="4795039"/>
            <a:ext cx="11992790" cy="769441"/>
          </a:xfrm>
          <a:prstGeom prst="rect">
            <a:avLst/>
          </a:prstGeom>
        </p:spPr>
        <p:txBody>
          <a:bodyPr wrap="square">
            <a:spAutoFit/>
          </a:bodyPr>
          <a:lstStyle/>
          <a:p>
            <a:r>
              <a:rPr lang="en-US" sz="4400" b="1" dirty="0"/>
              <a:t>Progression of </a:t>
            </a:r>
            <a:r>
              <a:rPr lang="en-US" sz="4400" b="1" dirty="0" smtClean="0"/>
              <a:t>BKVN by months</a:t>
            </a:r>
            <a:endParaRPr lang="en-US" sz="4400" b="1" dirty="0"/>
          </a:p>
        </p:txBody>
      </p:sp>
    </p:spTree>
    <p:extLst>
      <p:ext uri="{BB962C8B-B14F-4D97-AF65-F5344CB8AC3E}">
        <p14:creationId xmlns:p14="http://schemas.microsoft.com/office/powerpoint/2010/main" val="1189189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8472" t="25625" r="29562" b="44181"/>
          <a:stretch/>
        </p:blipFill>
        <p:spPr>
          <a:xfrm>
            <a:off x="506085" y="1309005"/>
            <a:ext cx="10771516" cy="5166557"/>
          </a:xfrm>
          <a:prstGeom prst="rect">
            <a:avLst/>
          </a:prstGeom>
        </p:spPr>
      </p:pic>
      <p:sp>
        <p:nvSpPr>
          <p:cNvPr id="3" name="Rectangle 2"/>
          <p:cNvSpPr/>
          <p:nvPr/>
        </p:nvSpPr>
        <p:spPr>
          <a:xfrm>
            <a:off x="498297" y="0"/>
            <a:ext cx="11078226" cy="1015663"/>
          </a:xfrm>
          <a:prstGeom prst="rect">
            <a:avLst/>
          </a:prstGeom>
        </p:spPr>
        <p:txBody>
          <a:bodyPr wrap="none">
            <a:spAutoFit/>
          </a:bodyPr>
          <a:lstStyle/>
          <a:p>
            <a:r>
              <a:rPr lang="en-US" sz="6000" dirty="0" smtClean="0"/>
              <a:t>Course of BK-induced nephropathy</a:t>
            </a:r>
            <a:endParaRPr lang="en-US" sz="6000" dirty="0"/>
          </a:p>
        </p:txBody>
      </p:sp>
      <p:sp>
        <p:nvSpPr>
          <p:cNvPr id="6" name="TextBox 5"/>
          <p:cNvSpPr txBox="1"/>
          <p:nvPr/>
        </p:nvSpPr>
        <p:spPr>
          <a:xfrm>
            <a:off x="3918785" y="6333400"/>
            <a:ext cx="4237250" cy="523220"/>
          </a:xfrm>
          <a:prstGeom prst="rect">
            <a:avLst/>
          </a:prstGeom>
          <a:noFill/>
        </p:spPr>
        <p:txBody>
          <a:bodyPr wrap="none" rtlCol="0">
            <a:spAutoFit/>
          </a:bodyPr>
          <a:lstStyle/>
          <a:p>
            <a:r>
              <a:rPr lang="en-US" sz="2800" dirty="0" smtClean="0"/>
              <a:t>Post </a:t>
            </a:r>
            <a:r>
              <a:rPr lang="en-US" sz="2800" dirty="0" err="1" smtClean="0"/>
              <a:t>Tx</a:t>
            </a:r>
            <a:r>
              <a:rPr lang="en-US" sz="2800" dirty="0" smtClean="0"/>
              <a:t>. Follow-up (months)</a:t>
            </a:r>
            <a:endParaRPr lang="en-US" sz="2800" dirty="0"/>
          </a:p>
        </p:txBody>
      </p:sp>
    </p:spTree>
    <p:extLst>
      <p:ext uri="{BB962C8B-B14F-4D97-AF65-F5344CB8AC3E}">
        <p14:creationId xmlns:p14="http://schemas.microsoft.com/office/powerpoint/2010/main" val="421198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1291" y="1863154"/>
            <a:ext cx="6096000" cy="369332"/>
          </a:xfrm>
          <a:prstGeom prst="rect">
            <a:avLst/>
          </a:prstGeom>
        </p:spPr>
        <p:txBody>
          <a:bodyPr>
            <a:spAutoFit/>
          </a:bodyPr>
          <a:lstStyle/>
          <a:p>
            <a:endParaRPr lang="en-US" dirty="0"/>
          </a:p>
        </p:txBody>
      </p:sp>
      <p:sp>
        <p:nvSpPr>
          <p:cNvPr id="2" name="TextBox 1"/>
          <p:cNvSpPr txBox="1"/>
          <p:nvPr/>
        </p:nvSpPr>
        <p:spPr>
          <a:xfrm>
            <a:off x="1190445" y="524326"/>
            <a:ext cx="9149907" cy="2308324"/>
          </a:xfrm>
          <a:prstGeom prst="rect">
            <a:avLst/>
          </a:prstGeom>
          <a:noFill/>
        </p:spPr>
        <p:txBody>
          <a:bodyPr wrap="square" rtlCol="0">
            <a:spAutoFit/>
          </a:bodyPr>
          <a:lstStyle/>
          <a:p>
            <a:pPr algn="ctr"/>
            <a:r>
              <a:rPr lang="en-US" sz="7200" b="1" dirty="0" err="1" smtClean="0">
                <a:effectLst>
                  <a:outerShdw blurRad="38100" dist="38100" dir="2700000" algn="tl">
                    <a:srgbClr val="000000">
                      <a:alpha val="43137"/>
                    </a:srgbClr>
                  </a:outerShdw>
                </a:effectLst>
              </a:rPr>
              <a:t>Polyoma</a:t>
            </a:r>
            <a:r>
              <a:rPr lang="en-US" sz="7200" b="1" dirty="0" smtClean="0">
                <a:effectLst>
                  <a:outerShdw blurRad="38100" dist="38100" dir="2700000" algn="tl">
                    <a:srgbClr val="000000">
                      <a:alpha val="43137"/>
                    </a:srgbClr>
                  </a:outerShdw>
                </a:effectLst>
              </a:rPr>
              <a:t> virus in the Renal Transplantation</a:t>
            </a:r>
            <a:endParaRPr lang="en-US" sz="7200" b="1" dirty="0">
              <a:effectLst>
                <a:outerShdw blurRad="38100" dist="38100" dir="2700000" algn="tl">
                  <a:srgbClr val="000000">
                    <a:alpha val="43137"/>
                  </a:srgbClr>
                </a:outerShdw>
              </a:effectLst>
            </a:endParaRPr>
          </a:p>
        </p:txBody>
      </p:sp>
      <p:sp>
        <p:nvSpPr>
          <p:cNvPr id="3" name="TextBox 2"/>
          <p:cNvSpPr txBox="1"/>
          <p:nvPr/>
        </p:nvSpPr>
        <p:spPr>
          <a:xfrm>
            <a:off x="2610929" y="4819291"/>
            <a:ext cx="7366504" cy="1200329"/>
          </a:xfrm>
          <a:prstGeom prst="rect">
            <a:avLst/>
          </a:prstGeom>
          <a:noFill/>
        </p:spPr>
        <p:txBody>
          <a:bodyPr wrap="none" rtlCol="0">
            <a:spAutoFit/>
          </a:bodyPr>
          <a:lstStyle/>
          <a:p>
            <a:r>
              <a:rPr lang="en-US" sz="7200" i="1" dirty="0" smtClean="0"/>
              <a:t>Hassan Argani MD.</a:t>
            </a:r>
            <a:endParaRPr lang="en-US" sz="7200" i="1" dirty="0"/>
          </a:p>
        </p:txBody>
      </p:sp>
    </p:spTree>
    <p:extLst>
      <p:ext uri="{BB962C8B-B14F-4D97-AF65-F5344CB8AC3E}">
        <p14:creationId xmlns:p14="http://schemas.microsoft.com/office/powerpoint/2010/main" val="2167184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80513"/>
            <a:ext cx="12192000"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Definitions&amp; Risk factors</a:t>
            </a:r>
            <a:endParaRPr lang="en-US" sz="5400" dirty="0"/>
          </a:p>
        </p:txBody>
      </p:sp>
      <p:sp>
        <p:nvSpPr>
          <p:cNvPr id="6" name="Oval 5"/>
          <p:cNvSpPr/>
          <p:nvPr/>
        </p:nvSpPr>
        <p:spPr>
          <a:xfrm>
            <a:off x="51758" y="1667774"/>
            <a:ext cx="12071231"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Clinical manifestations</a:t>
            </a:r>
            <a:endParaRPr lang="en-US" sz="5400" dirty="0"/>
          </a:p>
        </p:txBody>
      </p:sp>
      <p:sp>
        <p:nvSpPr>
          <p:cNvPr id="7" name="Oval 6"/>
          <p:cNvSpPr/>
          <p:nvPr/>
        </p:nvSpPr>
        <p:spPr>
          <a:xfrm>
            <a:off x="1" y="3255035"/>
            <a:ext cx="12174745"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Diagnosis</a:t>
            </a:r>
            <a:endParaRPr lang="en-US" sz="5400" dirty="0"/>
          </a:p>
        </p:txBody>
      </p:sp>
      <p:sp>
        <p:nvSpPr>
          <p:cNvPr id="8" name="Oval 7"/>
          <p:cNvSpPr/>
          <p:nvPr/>
        </p:nvSpPr>
        <p:spPr>
          <a:xfrm>
            <a:off x="-51756" y="4842296"/>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Treatment</a:t>
            </a:r>
            <a:endParaRPr lang="en-US" sz="5400" dirty="0"/>
          </a:p>
        </p:txBody>
      </p:sp>
    </p:spTree>
    <p:extLst>
      <p:ext uri="{BB962C8B-B14F-4D97-AF65-F5344CB8AC3E}">
        <p14:creationId xmlns:p14="http://schemas.microsoft.com/office/powerpoint/2010/main" val="557973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491" y="2967335"/>
            <a:ext cx="11395363" cy="1569660"/>
          </a:xfrm>
          <a:prstGeom prst="rect">
            <a:avLst/>
          </a:prstGeom>
        </p:spPr>
        <p:txBody>
          <a:bodyPr wrap="square">
            <a:spAutoFit/>
          </a:bodyPr>
          <a:lstStyle/>
          <a:p>
            <a:pPr marL="685800" indent="-685800">
              <a:buFont typeface="Wingdings" panose="05000000000000000000" pitchFamily="2" charset="2"/>
              <a:buChar char="q"/>
            </a:pPr>
            <a:r>
              <a:rPr lang="en-US" sz="4800" dirty="0" smtClean="0"/>
              <a:t>Methods for </a:t>
            </a:r>
            <a:r>
              <a:rPr lang="en-US" sz="4800" dirty="0"/>
              <a:t>early </a:t>
            </a:r>
            <a:r>
              <a:rPr lang="en-US" sz="4800" dirty="0" smtClean="0"/>
              <a:t>screening.</a:t>
            </a:r>
          </a:p>
          <a:p>
            <a:pPr marL="685800" indent="-685800">
              <a:buFont typeface="Wingdings" panose="05000000000000000000" pitchFamily="2" charset="2"/>
              <a:buChar char="q"/>
            </a:pPr>
            <a:r>
              <a:rPr lang="en-US" sz="4800" dirty="0" smtClean="0"/>
              <a:t>Early </a:t>
            </a:r>
            <a:r>
              <a:rPr lang="en-US" sz="4800" dirty="0"/>
              <a:t>(pre-transplant) risk stratification. </a:t>
            </a:r>
          </a:p>
        </p:txBody>
      </p:sp>
      <p:sp>
        <p:nvSpPr>
          <p:cNvPr id="5" name="TextBox 4"/>
          <p:cNvSpPr txBox="1"/>
          <p:nvPr/>
        </p:nvSpPr>
        <p:spPr>
          <a:xfrm>
            <a:off x="2687782" y="824345"/>
            <a:ext cx="5447453" cy="1107996"/>
          </a:xfrm>
          <a:prstGeom prst="rect">
            <a:avLst/>
          </a:prstGeom>
          <a:noFill/>
        </p:spPr>
        <p:txBody>
          <a:bodyPr wrap="none" rtlCol="0">
            <a:spAutoFit/>
          </a:bodyPr>
          <a:lstStyle/>
          <a:p>
            <a:r>
              <a:rPr lang="en-US" sz="6600" b="1" dirty="0" smtClean="0"/>
              <a:t>The best policy</a:t>
            </a:r>
            <a:endParaRPr lang="en-US" sz="6600" b="1" dirty="0"/>
          </a:p>
        </p:txBody>
      </p:sp>
    </p:spTree>
    <p:extLst>
      <p:ext uri="{BB962C8B-B14F-4D97-AF65-F5344CB8AC3E}">
        <p14:creationId xmlns:p14="http://schemas.microsoft.com/office/powerpoint/2010/main" val="158766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1112075"/>
            <a:ext cx="12004964" cy="2701573"/>
          </a:xfrm>
          <a:prstGeom prst="rect">
            <a:avLst/>
          </a:prstGeom>
        </p:spPr>
        <p:txBody>
          <a:bodyPr wrap="square">
            <a:spAutoFit/>
          </a:bodyPr>
          <a:lstStyle/>
          <a:p>
            <a:pPr marL="457200" indent="-457200">
              <a:lnSpc>
                <a:spcPct val="107000"/>
              </a:lnSpc>
              <a:spcAft>
                <a:spcPts val="800"/>
              </a:spcAft>
              <a:buFont typeface="Wingdings" panose="05000000000000000000" pitchFamily="2" charset="2"/>
              <a:buChar char="q"/>
            </a:pPr>
            <a:r>
              <a:rPr lang="en-US" sz="3200" b="1" dirty="0" smtClean="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Tests to </a:t>
            </a:r>
            <a: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diagnose </a:t>
            </a:r>
            <a:r>
              <a:rPr lang="en-US" sz="3200" b="1" dirty="0" smtClean="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infection.</a:t>
            </a:r>
          </a:p>
          <a:p>
            <a:pPr marL="685800" indent="-685800">
              <a:lnSpc>
                <a:spcPct val="107000"/>
              </a:lnSpc>
              <a:spcAft>
                <a:spcPts val="800"/>
              </a:spcAft>
              <a:buFont typeface="Wingdings" panose="05000000000000000000" pitchFamily="2" charset="2"/>
              <a:buChar char="q"/>
            </a:pPr>
            <a:r>
              <a:rPr lang="en-US" sz="4800" b="1" dirty="0" smtClean="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Tests to diagnose replication.</a:t>
            </a:r>
          </a:p>
          <a:p>
            <a:pPr marL="857250" indent="-857250">
              <a:lnSpc>
                <a:spcPct val="107000"/>
              </a:lnSpc>
              <a:spcAft>
                <a:spcPts val="800"/>
              </a:spcAft>
              <a:buFont typeface="Wingdings" panose="05000000000000000000" pitchFamily="2" charset="2"/>
              <a:buChar char="q"/>
            </a:pPr>
            <a:r>
              <a:rPr lang="en-US" sz="6600" b="1" dirty="0" smtClean="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Tests to diagnose disease</a:t>
            </a:r>
            <a:r>
              <a:rPr lang="en-US" sz="5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4" name="Rectangle 3"/>
          <p:cNvSpPr/>
          <p:nvPr/>
        </p:nvSpPr>
        <p:spPr>
          <a:xfrm>
            <a:off x="1640606" y="0"/>
            <a:ext cx="9204764" cy="1008481"/>
          </a:xfrm>
          <a:prstGeom prst="rect">
            <a:avLst/>
          </a:prstGeom>
        </p:spPr>
        <p:txBody>
          <a:bodyPr wrap="none">
            <a:spAutoFit/>
          </a:bodyPr>
          <a:lstStyle/>
          <a:p>
            <a:pPr>
              <a:lnSpc>
                <a:spcPct val="107000"/>
              </a:lnSpc>
              <a:spcAft>
                <a:spcPts val="800"/>
              </a:spcAft>
            </a:pPr>
            <a:r>
              <a:rPr lang="en-US" sz="6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Diagnostic tests </a:t>
            </a:r>
            <a:r>
              <a:rPr lang="en-US" sz="6000" b="1"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for BKV</a:t>
            </a:r>
          </a:p>
        </p:txBody>
      </p:sp>
      <p:sp>
        <p:nvSpPr>
          <p:cNvPr id="6" name="Rectangle 5"/>
          <p:cNvSpPr/>
          <p:nvPr/>
        </p:nvSpPr>
        <p:spPr>
          <a:xfrm>
            <a:off x="107154" y="5361034"/>
            <a:ext cx="1375698" cy="769441"/>
          </a:xfrm>
          <a:prstGeom prst="rect">
            <a:avLst/>
          </a:prstGeom>
          <a:solidFill>
            <a:srgbClr val="FFFF00"/>
          </a:solidFill>
          <a:ln>
            <a:solidFill>
              <a:schemeClr val="tx1"/>
            </a:solidFill>
          </a:ln>
        </p:spPr>
        <p:txBody>
          <a:bodyPr wrap="none">
            <a:spAutoFit/>
          </a:bodyPr>
          <a:lstStyle/>
          <a:p>
            <a:r>
              <a:rPr lang="en-US" sz="4400" b="1" dirty="0" smtClean="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PCR</a:t>
            </a:r>
            <a:endParaRPr lang="en-US" sz="4400" b="1" dirty="0">
              <a:solidFill>
                <a:srgbClr val="7030A0"/>
              </a:solidFill>
              <a:effectLst>
                <a:outerShdw blurRad="38100" dist="38100" dir="2700000" algn="tl">
                  <a:srgbClr val="000000">
                    <a:alpha val="43137"/>
                  </a:srgbClr>
                </a:outerShdw>
              </a:effectLst>
            </a:endParaRPr>
          </a:p>
        </p:txBody>
      </p:sp>
      <p:sp>
        <p:nvSpPr>
          <p:cNvPr id="7" name="Rectangle 6"/>
          <p:cNvSpPr/>
          <p:nvPr/>
        </p:nvSpPr>
        <p:spPr>
          <a:xfrm>
            <a:off x="1720595" y="5361034"/>
            <a:ext cx="2662908" cy="1446550"/>
          </a:xfrm>
          <a:prstGeom prst="rect">
            <a:avLst/>
          </a:prstGeom>
          <a:solidFill>
            <a:srgbClr val="FFFF00"/>
          </a:solidFill>
          <a:ln>
            <a:solidFill>
              <a:schemeClr val="tx1"/>
            </a:solidFill>
          </a:ln>
        </p:spPr>
        <p:txBody>
          <a:bodyPr wrap="none">
            <a:spAutoFit/>
          </a:bodyPr>
          <a:lstStyle/>
          <a:p>
            <a:pPr algn="ctr"/>
            <a:r>
              <a:rPr lang="en-US" sz="44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urine </a:t>
            </a:r>
            <a:endParaRPr lang="en-US" sz="4400" b="1" dirty="0" smtClean="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r>
              <a:rPr lang="en-US" sz="4400" b="1" dirty="0" smtClean="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cytology </a:t>
            </a:r>
            <a:endParaRPr lang="en-US" sz="4400" b="1" dirty="0">
              <a:solidFill>
                <a:srgbClr val="7030A0"/>
              </a:solidFill>
              <a:effectLst>
                <a:outerShdw blurRad="38100" dist="38100" dir="2700000" algn="tl">
                  <a:srgbClr val="000000">
                    <a:alpha val="43137"/>
                  </a:srgbClr>
                </a:outerShdw>
              </a:effectLst>
            </a:endParaRPr>
          </a:p>
        </p:txBody>
      </p:sp>
      <p:sp>
        <p:nvSpPr>
          <p:cNvPr id="8" name="Rectangle 7"/>
          <p:cNvSpPr/>
          <p:nvPr/>
        </p:nvSpPr>
        <p:spPr>
          <a:xfrm>
            <a:off x="4485193" y="5361034"/>
            <a:ext cx="2757486" cy="769441"/>
          </a:xfrm>
          <a:prstGeom prst="rect">
            <a:avLst/>
          </a:prstGeom>
          <a:solidFill>
            <a:srgbClr val="FFFF00"/>
          </a:solidFill>
          <a:ln>
            <a:solidFill>
              <a:schemeClr val="tx1"/>
            </a:solidFill>
          </a:ln>
        </p:spPr>
        <p:txBody>
          <a:bodyPr wrap="none">
            <a:spAutoFit/>
          </a:bodyPr>
          <a:lstStyle/>
          <a:p>
            <a:r>
              <a:rPr lang="en-US" sz="44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a:t>
            </a:r>
            <a:r>
              <a:rPr lang="en-US" sz="4400" b="1" dirty="0" smtClean="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erology </a:t>
            </a:r>
            <a:endParaRPr lang="en-US" sz="4400" b="1" dirty="0">
              <a:solidFill>
                <a:srgbClr val="7030A0"/>
              </a:solidFill>
              <a:effectLst>
                <a:outerShdw blurRad="38100" dist="38100" dir="2700000" algn="tl">
                  <a:srgbClr val="000000">
                    <a:alpha val="43137"/>
                  </a:srgbClr>
                </a:outerShdw>
              </a:effectLst>
            </a:endParaRPr>
          </a:p>
        </p:txBody>
      </p:sp>
      <p:sp>
        <p:nvSpPr>
          <p:cNvPr id="9" name="Rectangle 8"/>
          <p:cNvSpPr/>
          <p:nvPr/>
        </p:nvSpPr>
        <p:spPr>
          <a:xfrm>
            <a:off x="7394992" y="5361034"/>
            <a:ext cx="4448654" cy="769441"/>
          </a:xfrm>
          <a:prstGeom prst="rect">
            <a:avLst/>
          </a:prstGeom>
          <a:solidFill>
            <a:srgbClr val="FFFF00"/>
          </a:solidFill>
          <a:ln>
            <a:solidFill>
              <a:schemeClr val="tx1"/>
            </a:solidFill>
          </a:ln>
        </p:spPr>
        <p:txBody>
          <a:bodyPr wrap="none">
            <a:spAutoFit/>
          </a:bodyPr>
          <a:lstStyle/>
          <a:p>
            <a:r>
              <a:rPr lang="en-US" sz="44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a:t>
            </a:r>
            <a:r>
              <a:rPr lang="en-US" sz="4400" b="1" dirty="0" smtClean="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istopathology </a:t>
            </a:r>
            <a:endParaRPr lang="en-US" sz="4400" b="1" dirty="0">
              <a:solidFill>
                <a:srgbClr val="7030A0"/>
              </a:solidFill>
              <a:effectLst>
                <a:outerShdw blurRad="38100" dist="38100" dir="2700000" algn="tl">
                  <a:srgbClr val="000000">
                    <a:alpha val="43137"/>
                  </a:srgbClr>
                </a:outerShdw>
              </a:effectLst>
            </a:endParaRPr>
          </a:p>
        </p:txBody>
      </p:sp>
      <p:cxnSp>
        <p:nvCxnSpPr>
          <p:cNvPr id="11" name="Straight Arrow Connector 10"/>
          <p:cNvCxnSpPr/>
          <p:nvPr/>
        </p:nvCxnSpPr>
        <p:spPr>
          <a:xfrm flipH="1">
            <a:off x="678874" y="3657600"/>
            <a:ext cx="3806319" cy="15655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373582" y="3810000"/>
            <a:ext cx="1264012" cy="14131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25291" y="3880759"/>
            <a:ext cx="1018309" cy="13424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33109" y="3726873"/>
            <a:ext cx="4696691" cy="14270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نتیجه تصویری برای bell cartoon animatio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2767" y="1701571"/>
            <a:ext cx="2176828" cy="128115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07154" y="1725283"/>
            <a:ext cx="11946823" cy="108117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474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517" y="1750440"/>
            <a:ext cx="12088483" cy="3459152"/>
          </a:xfrm>
          <a:prstGeom prst="rect">
            <a:avLst/>
          </a:prstGeom>
          <a:solidFill>
            <a:srgbClr val="FFFF00"/>
          </a:solidFill>
          <a:ln>
            <a:solidFill>
              <a:schemeClr val="tx1"/>
            </a:solidFill>
          </a:ln>
        </p:spPr>
        <p:txBody>
          <a:bodyPr wrap="square">
            <a:spAutoFit/>
          </a:bodyPr>
          <a:lstStyle/>
          <a:p>
            <a:pPr marL="285750" indent="-285750">
              <a:lnSpc>
                <a:spcPct val="107000"/>
              </a:lnSpc>
              <a:spcAft>
                <a:spcPts val="800"/>
              </a:spcAft>
              <a:buFont typeface="Wingdings" panose="05000000000000000000" pitchFamily="2" charset="2"/>
              <a:buChar char="q"/>
            </a:pP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Viruria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is the earliest manifestation of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BKV </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infection</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affecting</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25-30% of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patients during the first year following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RTX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q"/>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V</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iruria</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is asymptomatic, detected only by screening, and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may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not progress to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viremia. </a:t>
            </a:r>
          </a:p>
          <a:p>
            <a:pPr marL="342900" indent="-342900">
              <a:lnSpc>
                <a:spcPct val="107000"/>
              </a:lnSpc>
              <a:spcAft>
                <a:spcPts val="800"/>
              </a:spcAft>
              <a:buFont typeface="Wingdings" panose="05000000000000000000" pitchFamily="2" charset="2"/>
              <a:buChar char="q"/>
            </a:pP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urine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PCR for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BKV is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not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useful for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monitoring the response to </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therapy.</a:t>
            </a:r>
          </a:p>
        </p:txBody>
      </p:sp>
      <p:sp>
        <p:nvSpPr>
          <p:cNvPr id="2" name="Rectangle 1"/>
          <p:cNvSpPr/>
          <p:nvPr/>
        </p:nvSpPr>
        <p:spPr>
          <a:xfrm>
            <a:off x="4129758" y="-101007"/>
            <a:ext cx="2820516" cy="1015663"/>
          </a:xfrm>
          <a:prstGeom prst="rect">
            <a:avLst/>
          </a:prstGeom>
        </p:spPr>
        <p:txBody>
          <a:bodyPr wrap="none">
            <a:spAutoFit/>
          </a:bodyPr>
          <a:lstStyle/>
          <a:p>
            <a:r>
              <a:rPr lang="en-US" sz="6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60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Viruria</a:t>
            </a:r>
            <a:endParaRPr lang="en-US" sz="6000" b="1" dirty="0"/>
          </a:p>
        </p:txBody>
      </p:sp>
    </p:spTree>
    <p:extLst>
      <p:ext uri="{BB962C8B-B14F-4D97-AF65-F5344CB8AC3E}">
        <p14:creationId xmlns:p14="http://schemas.microsoft.com/office/powerpoint/2010/main" val="3781156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379120"/>
            <a:ext cx="11159836" cy="2123658"/>
          </a:xfrm>
          <a:prstGeom prst="rect">
            <a:avLst/>
          </a:prstGeom>
        </p:spPr>
        <p:txBody>
          <a:bodyPr wrap="square">
            <a:spAutoFit/>
          </a:bodyPr>
          <a:lstStyle/>
          <a:p>
            <a:pPr marL="285750" indent="-285750">
              <a:buFont typeface="Wingdings" panose="05000000000000000000" pitchFamily="2" charset="2"/>
              <a:buChar char="v"/>
            </a:pPr>
            <a:r>
              <a:rPr lang="en-US" sz="4400" b="1" dirty="0" smtClean="0"/>
              <a:t>Healthy older adults</a:t>
            </a:r>
          </a:p>
          <a:p>
            <a:pPr marL="571500" indent="-571500">
              <a:buFont typeface="Wingdings" panose="05000000000000000000" pitchFamily="2" charset="2"/>
              <a:buChar char="v"/>
            </a:pPr>
            <a:r>
              <a:rPr lang="en-US" sz="4400" b="1" dirty="0" smtClean="0"/>
              <a:t>Pregnancy</a:t>
            </a:r>
          </a:p>
          <a:p>
            <a:pPr marL="571500" indent="-571500">
              <a:buFont typeface="Wingdings" panose="05000000000000000000" pitchFamily="2" charset="2"/>
              <a:buChar char="v"/>
            </a:pPr>
            <a:r>
              <a:rPr lang="en-US" sz="4400" b="1" dirty="0" smtClean="0"/>
              <a:t>Any immunosuppressive therapy </a:t>
            </a:r>
            <a:endParaRPr lang="en-US" sz="4400" b="1" dirty="0"/>
          </a:p>
        </p:txBody>
      </p:sp>
      <p:sp>
        <p:nvSpPr>
          <p:cNvPr id="4" name="Rectangle 3"/>
          <p:cNvSpPr/>
          <p:nvPr/>
        </p:nvSpPr>
        <p:spPr>
          <a:xfrm>
            <a:off x="51757" y="137632"/>
            <a:ext cx="12099985" cy="1015663"/>
          </a:xfrm>
          <a:prstGeom prst="rect">
            <a:avLst/>
          </a:prstGeom>
        </p:spPr>
        <p:txBody>
          <a:bodyPr wrap="square">
            <a:spAutoFit/>
          </a:bodyPr>
          <a:lstStyle/>
          <a:p>
            <a:r>
              <a:rPr lang="en-US" sz="6000" b="1" dirty="0">
                <a:solidFill>
                  <a:srgbClr val="FF0000"/>
                </a:solidFill>
              </a:rPr>
              <a:t>Shedding of BKV in the urine </a:t>
            </a:r>
            <a:r>
              <a:rPr lang="en-US" sz="6000" b="1" dirty="0" smtClean="0">
                <a:solidFill>
                  <a:srgbClr val="FF0000"/>
                </a:solidFill>
              </a:rPr>
              <a:t>(By PCR)</a:t>
            </a:r>
            <a:endParaRPr lang="en-US" sz="6000" b="1" dirty="0">
              <a:solidFill>
                <a:srgbClr val="FF0000"/>
              </a:solidFill>
            </a:endParaRPr>
          </a:p>
        </p:txBody>
      </p:sp>
    </p:spTree>
    <p:extLst>
      <p:ext uri="{BB962C8B-B14F-4D97-AF65-F5344CB8AC3E}">
        <p14:creationId xmlns:p14="http://schemas.microsoft.com/office/powerpoint/2010/main" val="3000194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22871" t="21897" r="6124" b="30645"/>
          <a:stretch/>
        </p:blipFill>
        <p:spPr>
          <a:xfrm>
            <a:off x="641639" y="420303"/>
            <a:ext cx="11372082" cy="506723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6551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4139" t="23329" r="35288" b="39778"/>
          <a:stretch/>
        </p:blipFill>
        <p:spPr>
          <a:xfrm>
            <a:off x="385313" y="203737"/>
            <a:ext cx="11192335" cy="6335086"/>
          </a:xfrm>
          <a:prstGeom prst="rect">
            <a:avLst/>
          </a:prstGeom>
        </p:spPr>
      </p:pic>
    </p:spTree>
    <p:extLst>
      <p:ext uri="{BB962C8B-B14F-4D97-AF65-F5344CB8AC3E}">
        <p14:creationId xmlns:p14="http://schemas.microsoft.com/office/powerpoint/2010/main" val="2621556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589" y="2413338"/>
            <a:ext cx="11404119" cy="3785652"/>
          </a:xfrm>
          <a:prstGeom prst="rect">
            <a:avLst/>
          </a:prstGeom>
        </p:spPr>
        <p:txBody>
          <a:bodyPr wrap="square">
            <a:spAutoFit/>
          </a:bodyPr>
          <a:lstStyle/>
          <a:p>
            <a:pPr marL="685800" indent="-685800">
              <a:buFont typeface="Wingdings" panose="05000000000000000000" pitchFamily="2" charset="2"/>
              <a:buChar char="v"/>
            </a:pPr>
            <a:r>
              <a:rPr lang="en-US" sz="4800" b="1" dirty="0"/>
              <a:t>Normal</a:t>
            </a:r>
          </a:p>
          <a:p>
            <a:pPr marL="685800" indent="-685800">
              <a:buFont typeface="Wingdings" panose="05000000000000000000" pitchFamily="2" charset="2"/>
              <a:buChar char="v"/>
            </a:pPr>
            <a:r>
              <a:rPr lang="en-US" sz="4800" b="1" dirty="0" smtClean="0"/>
              <a:t>Pyuria</a:t>
            </a:r>
          </a:p>
          <a:p>
            <a:pPr marL="685800" indent="-685800">
              <a:buFont typeface="Wingdings" panose="05000000000000000000" pitchFamily="2" charset="2"/>
              <a:buChar char="v"/>
            </a:pPr>
            <a:r>
              <a:rPr lang="en-US" sz="4800" b="1" dirty="0" smtClean="0"/>
              <a:t>Hematuria</a:t>
            </a:r>
          </a:p>
          <a:p>
            <a:pPr marL="685800" indent="-685800">
              <a:buFont typeface="Wingdings" panose="05000000000000000000" pitchFamily="2" charset="2"/>
              <a:buChar char="v"/>
            </a:pPr>
            <a:r>
              <a:rPr lang="en-US" sz="4800" b="1" dirty="0" smtClean="0"/>
              <a:t>Cellular casts (WBC and epithelial)</a:t>
            </a:r>
          </a:p>
          <a:p>
            <a:pPr marL="685800" indent="-685800">
              <a:buFont typeface="Wingdings" panose="05000000000000000000" pitchFamily="2" charset="2"/>
              <a:buChar char="v"/>
            </a:pPr>
            <a:r>
              <a:rPr lang="en-US" sz="4800" b="1" dirty="0" smtClean="0"/>
              <a:t>Decoy Cells</a:t>
            </a:r>
          </a:p>
        </p:txBody>
      </p:sp>
      <p:sp>
        <p:nvSpPr>
          <p:cNvPr id="3" name="Rectangle 2"/>
          <p:cNvSpPr/>
          <p:nvPr/>
        </p:nvSpPr>
        <p:spPr>
          <a:xfrm>
            <a:off x="2244557" y="149345"/>
            <a:ext cx="7734105" cy="1015663"/>
          </a:xfrm>
          <a:prstGeom prst="rect">
            <a:avLst/>
          </a:prstGeom>
        </p:spPr>
        <p:txBody>
          <a:bodyPr wrap="none">
            <a:spAutoFit/>
          </a:bodyPr>
          <a:lstStyle/>
          <a:p>
            <a:r>
              <a:rPr lang="en-US" sz="6000" dirty="0" smtClean="0"/>
              <a:t>Urine Sediment in BKVN</a:t>
            </a:r>
            <a:endParaRPr lang="en-US" sz="6000" dirty="0"/>
          </a:p>
        </p:txBody>
      </p:sp>
    </p:spTree>
    <p:extLst>
      <p:ext uri="{BB962C8B-B14F-4D97-AF65-F5344CB8AC3E}">
        <p14:creationId xmlns:p14="http://schemas.microsoft.com/office/powerpoint/2010/main" val="3386835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ecoy cell cytolog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2" y="29155"/>
            <a:ext cx="12220536" cy="68179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7428" y="4795897"/>
            <a:ext cx="4583723" cy="2062103"/>
          </a:xfrm>
          <a:prstGeom prst="rect">
            <a:avLst/>
          </a:prstGeom>
          <a:solidFill>
            <a:schemeClr val="bg1"/>
          </a:solidFill>
          <a:ln w="28575">
            <a:solidFill>
              <a:schemeClr val="tx1"/>
            </a:solidFill>
          </a:ln>
        </p:spPr>
        <p:txBody>
          <a:bodyPr wrap="square">
            <a:spAutoFit/>
          </a:bodyPr>
          <a:lstStyle/>
          <a:p>
            <a:pPr marL="285750" indent="-285750">
              <a:buFont typeface="Wingdings" panose="05000000000000000000" pitchFamily="2" charset="2"/>
              <a:buChar char="q"/>
            </a:pPr>
            <a:r>
              <a:rPr lang="en-US" sz="3200" dirty="0"/>
              <a:t>Urothelial origin</a:t>
            </a:r>
          </a:p>
          <a:p>
            <a:pPr marL="285750" indent="-285750">
              <a:buFont typeface="Wingdings" panose="05000000000000000000" pitchFamily="2" charset="2"/>
              <a:buChar char="q"/>
            </a:pPr>
            <a:r>
              <a:rPr lang="en-US" sz="3200" dirty="0"/>
              <a:t>Sign of viral activation</a:t>
            </a:r>
          </a:p>
          <a:p>
            <a:pPr marL="285750" indent="-285750">
              <a:buFont typeface="Wingdings" panose="05000000000000000000" pitchFamily="2" charset="2"/>
              <a:buChar char="q"/>
            </a:pPr>
            <a:r>
              <a:rPr lang="en-US" sz="3200" dirty="0"/>
              <a:t>Not diagnostic for BKVN</a:t>
            </a:r>
          </a:p>
          <a:p>
            <a:pPr marL="285750" indent="-285750">
              <a:buFont typeface="Wingdings" panose="05000000000000000000" pitchFamily="2" charset="2"/>
              <a:buChar char="q"/>
            </a:pPr>
            <a:r>
              <a:rPr lang="en-US" sz="3200" dirty="0"/>
              <a:t>Normal renal function </a:t>
            </a:r>
          </a:p>
        </p:txBody>
      </p:sp>
      <p:sp>
        <p:nvSpPr>
          <p:cNvPr id="11" name="Cloud Callout 10"/>
          <p:cNvSpPr/>
          <p:nvPr/>
        </p:nvSpPr>
        <p:spPr>
          <a:xfrm>
            <a:off x="7181557" y="5528603"/>
            <a:ext cx="4171071" cy="1259059"/>
          </a:xfrm>
          <a:prstGeom prst="cloudCallout">
            <a:avLst>
              <a:gd name="adj1" fmla="val -110169"/>
              <a:gd name="adj2" fmla="val 401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49417" y="5578296"/>
            <a:ext cx="2272738" cy="1200329"/>
          </a:xfrm>
          <a:prstGeom prst="rect">
            <a:avLst/>
          </a:prstGeom>
          <a:noFill/>
        </p:spPr>
        <p:txBody>
          <a:bodyPr wrap="none" rtlCol="0">
            <a:spAutoFit/>
          </a:bodyPr>
          <a:lstStyle/>
          <a:p>
            <a:r>
              <a:rPr lang="en-US" sz="3600" dirty="0" smtClean="0"/>
              <a:t>PPV=27%</a:t>
            </a:r>
          </a:p>
          <a:p>
            <a:r>
              <a:rPr lang="en-US" sz="3600" dirty="0" smtClean="0"/>
              <a:t>NPV=100%</a:t>
            </a:r>
            <a:endParaRPr lang="en-US" sz="3600" dirty="0"/>
          </a:p>
        </p:txBody>
      </p:sp>
      <p:sp>
        <p:nvSpPr>
          <p:cNvPr id="13" name="Oval 12"/>
          <p:cNvSpPr/>
          <p:nvPr/>
        </p:nvSpPr>
        <p:spPr>
          <a:xfrm>
            <a:off x="4982307" y="6562578"/>
            <a:ext cx="187570" cy="1266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38817" y="6504304"/>
            <a:ext cx="187570" cy="1266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10165" y="6511337"/>
            <a:ext cx="187570" cy="1266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54053" y="6499273"/>
            <a:ext cx="187570" cy="1266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097941" y="6487209"/>
            <a:ext cx="187570" cy="1266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594917" y="6324451"/>
            <a:ext cx="203887" cy="25019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49018" y="6274191"/>
            <a:ext cx="259192" cy="2894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136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51758" y="1404937"/>
            <a:ext cx="11921705" cy="5476981"/>
          </a:xfrm>
          <a:prstGeom prst="rect">
            <a:avLst/>
          </a:prstGeom>
        </p:spPr>
      </p:pic>
      <p:sp>
        <p:nvSpPr>
          <p:cNvPr id="3" name="Rectangle 2"/>
          <p:cNvSpPr/>
          <p:nvPr/>
        </p:nvSpPr>
        <p:spPr>
          <a:xfrm>
            <a:off x="51758" y="80839"/>
            <a:ext cx="12140242" cy="1323439"/>
          </a:xfrm>
          <a:prstGeom prst="rect">
            <a:avLst/>
          </a:prstGeom>
        </p:spPr>
        <p:txBody>
          <a:bodyPr wrap="square">
            <a:spAutoFit/>
          </a:bodyPr>
          <a:lstStyle/>
          <a:p>
            <a:r>
              <a:rPr lang="en-US" sz="4000" dirty="0"/>
              <a:t>A “decoy cell” with an enlarged nucleus and clumped chromatin, mimicking high-grade urothelial atypia</a:t>
            </a:r>
          </a:p>
        </p:txBody>
      </p:sp>
    </p:spTree>
    <p:extLst>
      <p:ext uri="{BB962C8B-B14F-4D97-AF65-F5344CB8AC3E}">
        <p14:creationId xmlns:p14="http://schemas.microsoft.com/office/powerpoint/2010/main" val="1270273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1757" y="508956"/>
            <a:ext cx="7020337"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Definitions&amp; Risk factors</a:t>
            </a:r>
            <a:endParaRPr lang="en-US" sz="5400" dirty="0"/>
          </a:p>
        </p:txBody>
      </p:sp>
      <p:sp>
        <p:nvSpPr>
          <p:cNvPr id="6" name="Oval 5"/>
          <p:cNvSpPr/>
          <p:nvPr/>
        </p:nvSpPr>
        <p:spPr>
          <a:xfrm>
            <a:off x="103515" y="2096217"/>
            <a:ext cx="6950796"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Clinical manifestations</a:t>
            </a:r>
            <a:endParaRPr lang="en-US" sz="5400" dirty="0"/>
          </a:p>
        </p:txBody>
      </p:sp>
      <p:sp>
        <p:nvSpPr>
          <p:cNvPr id="7" name="Oval 6"/>
          <p:cNvSpPr/>
          <p:nvPr/>
        </p:nvSpPr>
        <p:spPr>
          <a:xfrm>
            <a:off x="51757" y="3683478"/>
            <a:ext cx="7010401"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Diagnosis</a:t>
            </a:r>
            <a:endParaRPr lang="en-US" sz="5400" dirty="0"/>
          </a:p>
        </p:txBody>
      </p:sp>
      <p:sp>
        <p:nvSpPr>
          <p:cNvPr id="8" name="Oval 7"/>
          <p:cNvSpPr/>
          <p:nvPr/>
        </p:nvSpPr>
        <p:spPr>
          <a:xfrm>
            <a:off x="0" y="5270739"/>
            <a:ext cx="7010401"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Treatment</a:t>
            </a:r>
            <a:endParaRPr lang="en-US" sz="5400" dirty="0"/>
          </a:p>
        </p:txBody>
      </p:sp>
      <p:sp>
        <p:nvSpPr>
          <p:cNvPr id="9" name="Cloud Callout 8"/>
          <p:cNvSpPr/>
          <p:nvPr/>
        </p:nvSpPr>
        <p:spPr>
          <a:xfrm rot="3995363">
            <a:off x="9060957" y="1155914"/>
            <a:ext cx="2894055" cy="2893645"/>
          </a:xfrm>
          <a:prstGeom prst="cloudCallout">
            <a:avLst>
              <a:gd name="adj1" fmla="val -33179"/>
              <a:gd name="adj2" fmla="val 77024"/>
            </a:avLst>
          </a:prstGeom>
          <a:solidFill>
            <a:srgbClr val="C1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03188" y="2022417"/>
            <a:ext cx="2907449"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My Talk</a:t>
            </a:r>
            <a:endParaRPr lang="en-US" sz="4400" b="1" dirty="0">
              <a:effectLst>
                <a:outerShdw blurRad="38100" dist="38100" dir="2700000" algn="tl">
                  <a:srgbClr val="000000">
                    <a:alpha val="43137"/>
                  </a:srgbClr>
                </a:outerShdw>
              </a:effectLst>
            </a:endParaRPr>
          </a:p>
        </p:txBody>
      </p:sp>
      <p:pic>
        <p:nvPicPr>
          <p:cNvPr id="11" name="Picture 10"/>
          <p:cNvPicPr>
            <a:picLocks noChangeAspect="1"/>
          </p:cNvPicPr>
          <p:nvPr/>
        </p:nvPicPr>
        <p:blipFill rotWithShape="1">
          <a:blip r:embed="rId2">
            <a:clrChange>
              <a:clrFrom>
                <a:srgbClr val="FFFFFF"/>
              </a:clrFrom>
              <a:clrTo>
                <a:srgbClr val="FFFFFF">
                  <a:alpha val="0"/>
                </a:srgbClr>
              </a:clrTo>
            </a:clrChange>
          </a:blip>
          <a:srcRect l="7907" t="22615" r="46709" b="16433"/>
          <a:stretch/>
        </p:blipFill>
        <p:spPr>
          <a:xfrm>
            <a:off x="6400312" y="902897"/>
            <a:ext cx="2894586" cy="3973901"/>
          </a:xfrm>
          <a:prstGeom prst="rect">
            <a:avLst/>
          </a:prstGeom>
        </p:spPr>
      </p:pic>
    </p:spTree>
    <p:extLst>
      <p:ext uri="{BB962C8B-B14F-4D97-AF65-F5344CB8AC3E}">
        <p14:creationId xmlns:p14="http://schemas.microsoft.com/office/powerpoint/2010/main" val="2321094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7279" t="38901" r="34077" b="48997"/>
          <a:stretch/>
        </p:blipFill>
        <p:spPr>
          <a:xfrm>
            <a:off x="2996243" y="2228570"/>
            <a:ext cx="4911304" cy="4584635"/>
          </a:xfrm>
          <a:prstGeom prst="rect">
            <a:avLst/>
          </a:prstGeom>
        </p:spPr>
      </p:pic>
      <p:sp>
        <p:nvSpPr>
          <p:cNvPr id="3" name="Rectangle 2"/>
          <p:cNvSpPr/>
          <p:nvPr/>
        </p:nvSpPr>
        <p:spPr>
          <a:xfrm>
            <a:off x="345057" y="948407"/>
            <a:ext cx="11789434" cy="1323439"/>
          </a:xfrm>
          <a:prstGeom prst="rect">
            <a:avLst/>
          </a:prstGeom>
        </p:spPr>
        <p:txBody>
          <a:bodyPr wrap="square">
            <a:spAutoFit/>
          </a:bodyPr>
          <a:lstStyle/>
          <a:p>
            <a:r>
              <a:rPr lang="en-US" sz="4000" dirty="0" smtClean="0"/>
              <a:t> Shows the contrast between the </a:t>
            </a:r>
            <a:r>
              <a:rPr lang="en-US" sz="4000" dirty="0"/>
              <a:t>thousands of newly formed </a:t>
            </a:r>
            <a:r>
              <a:rPr lang="en-US" sz="4000" dirty="0" err="1" smtClean="0"/>
              <a:t>virions</a:t>
            </a:r>
            <a:r>
              <a:rPr lang="en-US" sz="4000" dirty="0" smtClean="0"/>
              <a:t> inclusions (V) in the nucleolus. </a:t>
            </a:r>
            <a:endParaRPr lang="en-US" sz="4000" dirty="0"/>
          </a:p>
        </p:txBody>
      </p:sp>
      <p:sp>
        <p:nvSpPr>
          <p:cNvPr id="4" name="Rectangle 3"/>
          <p:cNvSpPr/>
          <p:nvPr/>
        </p:nvSpPr>
        <p:spPr>
          <a:xfrm>
            <a:off x="1532082" y="-116314"/>
            <a:ext cx="7122463" cy="1107996"/>
          </a:xfrm>
          <a:prstGeom prst="rect">
            <a:avLst/>
          </a:prstGeom>
        </p:spPr>
        <p:txBody>
          <a:bodyPr wrap="none">
            <a:spAutoFit/>
          </a:bodyPr>
          <a:lstStyle/>
          <a:p>
            <a:r>
              <a:rPr lang="en-US" sz="6600" dirty="0"/>
              <a:t>Electron </a:t>
            </a:r>
            <a:r>
              <a:rPr lang="en-US" sz="6600" dirty="0" smtClean="0"/>
              <a:t>microscopy</a:t>
            </a:r>
            <a:endParaRPr lang="en-US" sz="6600" dirty="0"/>
          </a:p>
        </p:txBody>
      </p:sp>
    </p:spTree>
    <p:extLst>
      <p:ext uri="{BB962C8B-B14F-4D97-AF65-F5344CB8AC3E}">
        <p14:creationId xmlns:p14="http://schemas.microsoft.com/office/powerpoint/2010/main" val="1594297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586" t="18112" r="24504" b="59350"/>
          <a:stretch/>
        </p:blipFill>
        <p:spPr>
          <a:xfrm>
            <a:off x="0" y="-245412"/>
            <a:ext cx="12065264" cy="3362685"/>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l="32680" t="24344" r="31856" b="33130"/>
          <a:stretch/>
        </p:blipFill>
        <p:spPr>
          <a:xfrm>
            <a:off x="3477490" y="2971801"/>
            <a:ext cx="6592412" cy="3886199"/>
          </a:xfrm>
          <a:prstGeom prst="rect">
            <a:avLst/>
          </a:prstGeom>
        </p:spPr>
      </p:pic>
      <p:cxnSp>
        <p:nvCxnSpPr>
          <p:cNvPr id="6" name="Straight Connector 5"/>
          <p:cNvCxnSpPr/>
          <p:nvPr/>
        </p:nvCxnSpPr>
        <p:spPr>
          <a:xfrm flipV="1">
            <a:off x="8804694" y="1644770"/>
            <a:ext cx="2380891" cy="172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656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3351" t="25210" r="43593" b="14066"/>
          <a:stretch/>
        </p:blipFill>
        <p:spPr>
          <a:xfrm>
            <a:off x="526472" y="565787"/>
            <a:ext cx="6137563" cy="6194836"/>
          </a:xfrm>
          <a:prstGeom prst="rect">
            <a:avLst/>
          </a:prstGeom>
        </p:spPr>
      </p:pic>
      <p:sp>
        <p:nvSpPr>
          <p:cNvPr id="3" name="Rectangle 2"/>
          <p:cNvSpPr/>
          <p:nvPr/>
        </p:nvSpPr>
        <p:spPr>
          <a:xfrm>
            <a:off x="1302327" y="-84810"/>
            <a:ext cx="9382664" cy="707886"/>
          </a:xfrm>
          <a:prstGeom prst="rect">
            <a:avLst/>
          </a:prstGeom>
        </p:spPr>
        <p:txBody>
          <a:bodyPr wrap="square">
            <a:spAutoFit/>
          </a:bodyPr>
          <a:lstStyle/>
          <a:p>
            <a:r>
              <a:rPr lang="en-US" sz="4000" b="1" dirty="0">
                <a:effectLst>
                  <a:outerShdw blurRad="38100" dist="38100" dir="2700000" algn="tl">
                    <a:srgbClr val="000000">
                      <a:alpha val="43137"/>
                    </a:srgbClr>
                  </a:outerShdw>
                </a:effectLst>
              </a:rPr>
              <a:t> Levels of BKV VP1 mRNA </a:t>
            </a:r>
            <a:r>
              <a:rPr lang="en-US" sz="4000" b="1" dirty="0" smtClean="0">
                <a:effectLst>
                  <a:outerShdw blurRad="38100" dist="38100" dir="2700000" algn="tl">
                    <a:srgbClr val="000000">
                      <a:alpha val="43137"/>
                    </a:srgbClr>
                  </a:outerShdw>
                </a:effectLst>
              </a:rPr>
              <a:t>in urinary </a:t>
            </a:r>
            <a:r>
              <a:rPr lang="en-US" sz="4000" b="1" dirty="0">
                <a:effectLst>
                  <a:outerShdw blurRad="38100" dist="38100" dir="2700000" algn="tl">
                    <a:srgbClr val="000000">
                      <a:alpha val="43137"/>
                    </a:srgbClr>
                  </a:outerShdw>
                </a:effectLst>
              </a:rPr>
              <a:t>cells</a:t>
            </a:r>
          </a:p>
        </p:txBody>
      </p:sp>
      <p:sp>
        <p:nvSpPr>
          <p:cNvPr id="4" name="Rectangle 3"/>
          <p:cNvSpPr/>
          <p:nvPr/>
        </p:nvSpPr>
        <p:spPr>
          <a:xfrm>
            <a:off x="6402235" y="6488668"/>
            <a:ext cx="5670591" cy="369332"/>
          </a:xfrm>
          <a:prstGeom prst="rect">
            <a:avLst/>
          </a:prstGeom>
        </p:spPr>
        <p:txBody>
          <a:bodyPr wrap="none">
            <a:spAutoFit/>
          </a:bodyPr>
          <a:lstStyle/>
          <a:p>
            <a:r>
              <a:rPr lang="en-US" dirty="0" smtClean="0"/>
              <a:t>Transplantation. Vol</a:t>
            </a:r>
            <a:r>
              <a:rPr lang="en-US" dirty="0"/>
              <a:t>. 74, 987–994, No. 7, October 15, 2002</a:t>
            </a:r>
          </a:p>
        </p:txBody>
      </p:sp>
      <p:sp>
        <p:nvSpPr>
          <p:cNvPr id="5" name="Rectangle 4"/>
          <p:cNvSpPr/>
          <p:nvPr/>
        </p:nvSpPr>
        <p:spPr>
          <a:xfrm>
            <a:off x="6795655" y="3053980"/>
            <a:ext cx="5334000" cy="2554545"/>
          </a:xfrm>
          <a:prstGeom prst="rect">
            <a:avLst/>
          </a:prstGeom>
        </p:spPr>
        <p:txBody>
          <a:bodyPr wrap="square">
            <a:spAutoFit/>
          </a:bodyPr>
          <a:lstStyle/>
          <a:p>
            <a:r>
              <a:rPr lang="en-US" sz="3200" dirty="0" smtClean="0"/>
              <a:t> </a:t>
            </a:r>
            <a:r>
              <a:rPr lang="en-US" sz="3200" dirty="0"/>
              <a:t>Measurement of BKV VP1 mRNA in urinary cells offers a noninvasive and accurate means </a:t>
            </a:r>
            <a:r>
              <a:rPr lang="en-US" sz="3200" dirty="0" smtClean="0"/>
              <a:t>of diagnosing </a:t>
            </a:r>
            <a:r>
              <a:rPr lang="en-US" sz="3200" dirty="0"/>
              <a:t>BKV nephritis.</a:t>
            </a:r>
          </a:p>
        </p:txBody>
      </p:sp>
      <p:sp>
        <p:nvSpPr>
          <p:cNvPr id="6" name="Rectangle 5"/>
          <p:cNvSpPr/>
          <p:nvPr/>
        </p:nvSpPr>
        <p:spPr>
          <a:xfrm>
            <a:off x="7342606" y="1609209"/>
            <a:ext cx="3592650" cy="923330"/>
          </a:xfrm>
          <a:prstGeom prst="rect">
            <a:avLst/>
          </a:prstGeom>
        </p:spPr>
        <p:txBody>
          <a:bodyPr wrap="none">
            <a:spAutoFit/>
          </a:bodyPr>
          <a:lstStyle/>
          <a:p>
            <a:r>
              <a:rPr lang="en-US" sz="5400" b="1" u="sng" dirty="0" smtClean="0"/>
              <a:t>Conclusions</a:t>
            </a:r>
            <a:endParaRPr lang="en-US" sz="5400" b="1" u="sng" dirty="0"/>
          </a:p>
        </p:txBody>
      </p:sp>
    </p:spTree>
    <p:extLst>
      <p:ext uri="{BB962C8B-B14F-4D97-AF65-F5344CB8AC3E}">
        <p14:creationId xmlns:p14="http://schemas.microsoft.com/office/powerpoint/2010/main" val="1101125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222" t="21786" r="44117" b="47223"/>
          <a:stretch/>
        </p:blipFill>
        <p:spPr>
          <a:xfrm>
            <a:off x="46007" y="2553419"/>
            <a:ext cx="5969480" cy="4304581"/>
          </a:xfrm>
          <a:prstGeom prst="rect">
            <a:avLst/>
          </a:prstGeom>
        </p:spPr>
      </p:pic>
      <p:sp>
        <p:nvSpPr>
          <p:cNvPr id="3" name="Rectangle 2"/>
          <p:cNvSpPr/>
          <p:nvPr/>
        </p:nvSpPr>
        <p:spPr>
          <a:xfrm>
            <a:off x="4127856" y="-34636"/>
            <a:ext cx="3881575" cy="830997"/>
          </a:xfrm>
          <a:prstGeom prst="rect">
            <a:avLst/>
          </a:prstGeom>
        </p:spPr>
        <p:txBody>
          <a:bodyPr wrap="none">
            <a:spAutoFit/>
          </a:bodyPr>
          <a:lstStyle/>
          <a:p>
            <a:r>
              <a:rPr lang="en-US" sz="4800" b="1" dirty="0" err="1" smtClean="0"/>
              <a:t>Haufen</a:t>
            </a:r>
            <a:r>
              <a:rPr lang="en-US" sz="4800" b="1" dirty="0" smtClean="0"/>
              <a:t> Bodies</a:t>
            </a:r>
            <a:endParaRPr lang="en-US" sz="4800" b="1" dirty="0"/>
          </a:p>
        </p:txBody>
      </p:sp>
      <p:sp>
        <p:nvSpPr>
          <p:cNvPr id="4" name="Rectangle 3"/>
          <p:cNvSpPr/>
          <p:nvPr/>
        </p:nvSpPr>
        <p:spPr>
          <a:xfrm>
            <a:off x="0" y="1537471"/>
            <a:ext cx="12137289" cy="584775"/>
          </a:xfrm>
          <a:prstGeom prst="rect">
            <a:avLst/>
          </a:prstGeom>
        </p:spPr>
        <p:txBody>
          <a:bodyPr wrap="square">
            <a:spAutoFit/>
          </a:bodyPr>
          <a:lstStyle/>
          <a:p>
            <a:pPr marL="457200" indent="-457200">
              <a:buFont typeface="Wingdings" panose="05000000000000000000" pitchFamily="2" charset="2"/>
              <a:buChar char="q"/>
            </a:pPr>
            <a:r>
              <a:rPr lang="en-US" sz="3200" dirty="0"/>
              <a:t>C</a:t>
            </a:r>
            <a:r>
              <a:rPr lang="en-US" sz="3200" dirty="0" smtClean="0"/>
              <a:t>orresponds to intensive </a:t>
            </a:r>
            <a:r>
              <a:rPr lang="en-US" sz="3200" dirty="0"/>
              <a:t>BK viremia </a:t>
            </a:r>
            <a:r>
              <a:rPr lang="en-US" sz="3200" dirty="0" smtClean="0"/>
              <a:t>(Usually&gt; 1 million copies/ml</a:t>
            </a:r>
            <a:r>
              <a:rPr lang="en-US" sz="3200" dirty="0"/>
              <a:t>)</a:t>
            </a:r>
          </a:p>
        </p:txBody>
      </p:sp>
      <p:pic>
        <p:nvPicPr>
          <p:cNvPr id="5" name="Picture 4"/>
          <p:cNvPicPr>
            <a:picLocks noChangeAspect="1"/>
          </p:cNvPicPr>
          <p:nvPr/>
        </p:nvPicPr>
        <p:blipFill rotWithShape="1">
          <a:blip r:embed="rId2"/>
          <a:srcRect l="28222" t="52749" r="44117" b="20090"/>
          <a:stretch/>
        </p:blipFill>
        <p:spPr>
          <a:xfrm>
            <a:off x="6464060" y="2605177"/>
            <a:ext cx="5673230" cy="4271665"/>
          </a:xfrm>
          <a:prstGeom prst="rect">
            <a:avLst/>
          </a:prstGeom>
        </p:spPr>
      </p:pic>
      <p:sp>
        <p:nvSpPr>
          <p:cNvPr id="6" name="Rectangle 5"/>
          <p:cNvSpPr/>
          <p:nvPr/>
        </p:nvSpPr>
        <p:spPr>
          <a:xfrm>
            <a:off x="46007" y="923878"/>
            <a:ext cx="10906666" cy="584775"/>
          </a:xfrm>
          <a:prstGeom prst="rect">
            <a:avLst/>
          </a:prstGeom>
        </p:spPr>
        <p:txBody>
          <a:bodyPr wrap="square">
            <a:spAutoFit/>
          </a:bodyPr>
          <a:lstStyle/>
          <a:p>
            <a:pPr marL="457200" indent="-457200">
              <a:buFont typeface="Wingdings" panose="05000000000000000000" pitchFamily="2" charset="2"/>
              <a:buChar char="q"/>
            </a:pPr>
            <a:r>
              <a:rPr lang="en-US" sz="3200" dirty="0"/>
              <a:t>A</a:t>
            </a:r>
            <a:r>
              <a:rPr lang="en-US" sz="3200" dirty="0" smtClean="0"/>
              <a:t>ggregate of BKV </a:t>
            </a:r>
            <a:r>
              <a:rPr lang="en-US" sz="3200" dirty="0"/>
              <a:t>particles and Tamm-</a:t>
            </a:r>
            <a:r>
              <a:rPr lang="en-US" sz="3200" dirty="0" err="1"/>
              <a:t>Horsfall</a:t>
            </a:r>
            <a:r>
              <a:rPr lang="en-US" sz="3200" dirty="0"/>
              <a:t> protein</a:t>
            </a:r>
          </a:p>
        </p:txBody>
      </p:sp>
    </p:spTree>
    <p:extLst>
      <p:ext uri="{BB962C8B-B14F-4D97-AF65-F5344CB8AC3E}">
        <p14:creationId xmlns:p14="http://schemas.microsoft.com/office/powerpoint/2010/main" val="1349731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58" y="1762681"/>
            <a:ext cx="12091751" cy="2554545"/>
          </a:xfrm>
          <a:prstGeom prst="rect">
            <a:avLst/>
          </a:prstGeom>
        </p:spPr>
        <p:txBody>
          <a:bodyPr wrap="square">
            <a:spAutoFit/>
          </a:bodyPr>
          <a:lstStyle/>
          <a:p>
            <a:pPr marL="571500" indent="-571500">
              <a:buFont typeface="Wingdings" panose="05000000000000000000" pitchFamily="2" charset="2"/>
              <a:buChar char="q"/>
            </a:pPr>
            <a:r>
              <a:rPr lang="en-US" sz="4000" dirty="0">
                <a:solidFill>
                  <a:srgbClr val="000000"/>
                </a:solidFill>
                <a:latin typeface="Arial" panose="020B0604020202020204" pitchFamily="34" charset="0"/>
              </a:rPr>
              <a:t>Sensitivity, specificity for BKVN&gt; 95 </a:t>
            </a:r>
            <a:r>
              <a:rPr lang="en-US" sz="4000" dirty="0" smtClean="0">
                <a:solidFill>
                  <a:srgbClr val="000000"/>
                </a:solidFill>
                <a:latin typeface="Arial" panose="020B0604020202020204" pitchFamily="34" charset="0"/>
              </a:rPr>
              <a:t>percent. </a:t>
            </a:r>
            <a:endParaRPr lang="en-US" sz="4000" b="0" i="0" dirty="0" smtClean="0">
              <a:solidFill>
                <a:srgbClr val="000000"/>
              </a:solidFill>
              <a:effectLst/>
              <a:latin typeface="Arial" panose="020B0604020202020204" pitchFamily="34" charset="0"/>
            </a:endParaRPr>
          </a:p>
          <a:p>
            <a:pPr marL="571500" indent="-571500">
              <a:buFont typeface="Wingdings" panose="05000000000000000000" pitchFamily="2" charset="2"/>
              <a:buChar char="q"/>
            </a:pPr>
            <a:r>
              <a:rPr lang="en-US" sz="4000" b="0" i="0" dirty="0" smtClean="0">
                <a:solidFill>
                  <a:srgbClr val="000000"/>
                </a:solidFill>
                <a:effectLst/>
                <a:latin typeface="Arial" panose="020B0604020202020204" pitchFamily="34" charset="0"/>
              </a:rPr>
              <a:t>It may be used if renal allograft biopsy cannot be safely performed.</a:t>
            </a:r>
          </a:p>
          <a:p>
            <a:pPr marL="571500" indent="-571500">
              <a:buFont typeface="Wingdings" panose="05000000000000000000" pitchFamily="2" charset="2"/>
              <a:buChar char="q"/>
            </a:pPr>
            <a:r>
              <a:rPr lang="en-US" sz="4000" dirty="0" smtClean="0">
                <a:solidFill>
                  <a:srgbClr val="000000"/>
                </a:solidFill>
                <a:latin typeface="Arial" panose="020B0604020202020204" pitchFamily="34" charset="0"/>
              </a:rPr>
              <a:t>It may be used in children.</a:t>
            </a:r>
            <a:endParaRPr lang="en-US" sz="4000" dirty="0"/>
          </a:p>
        </p:txBody>
      </p:sp>
      <p:sp>
        <p:nvSpPr>
          <p:cNvPr id="3" name="TextBox 2"/>
          <p:cNvSpPr txBox="1"/>
          <p:nvPr/>
        </p:nvSpPr>
        <p:spPr>
          <a:xfrm>
            <a:off x="649857" y="230037"/>
            <a:ext cx="8853001" cy="923330"/>
          </a:xfrm>
          <a:prstGeom prst="rect">
            <a:avLst/>
          </a:prstGeom>
          <a:noFill/>
        </p:spPr>
        <p:txBody>
          <a:bodyPr wrap="none" rtlCol="0">
            <a:spAutoFit/>
          </a:bodyPr>
          <a:lstStyle/>
          <a:p>
            <a:r>
              <a:rPr lang="en-US" sz="5400" b="1" dirty="0" smtClean="0"/>
              <a:t>Valuable of the </a:t>
            </a:r>
            <a:r>
              <a:rPr lang="en-US" sz="5400" b="1" dirty="0" err="1" smtClean="0"/>
              <a:t>Haufen</a:t>
            </a:r>
            <a:r>
              <a:rPr lang="en-US" sz="5400" b="1" dirty="0" smtClean="0"/>
              <a:t> Bodies</a:t>
            </a:r>
            <a:endParaRPr lang="en-US" sz="5400" b="1" dirty="0"/>
          </a:p>
        </p:txBody>
      </p:sp>
    </p:spTree>
    <p:extLst>
      <p:ext uri="{BB962C8B-B14F-4D97-AF65-F5344CB8AC3E}">
        <p14:creationId xmlns:p14="http://schemas.microsoft.com/office/powerpoint/2010/main" val="1606100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02" t="22252" r="12203" b="32197"/>
          <a:stretch/>
        </p:blipFill>
        <p:spPr>
          <a:xfrm>
            <a:off x="1035170" y="131398"/>
            <a:ext cx="10173417" cy="3601013"/>
          </a:xfrm>
          <a:prstGeom prst="rect">
            <a:avLst/>
          </a:prstGeom>
        </p:spPr>
      </p:pic>
      <p:sp>
        <p:nvSpPr>
          <p:cNvPr id="4" name="Rectangle 3"/>
          <p:cNvSpPr/>
          <p:nvPr/>
        </p:nvSpPr>
        <p:spPr>
          <a:xfrm>
            <a:off x="6121878" y="131398"/>
            <a:ext cx="5776646" cy="369332"/>
          </a:xfrm>
          <a:prstGeom prst="rect">
            <a:avLst/>
          </a:prstGeom>
        </p:spPr>
        <p:txBody>
          <a:bodyPr wrap="none">
            <a:spAutoFit/>
          </a:bodyPr>
          <a:lstStyle/>
          <a:p>
            <a:r>
              <a:rPr lang="en-US" dirty="0"/>
              <a:t>Experimental and Clinical Transplantation (2021) 2: 104-109</a:t>
            </a:r>
          </a:p>
        </p:txBody>
      </p:sp>
      <p:sp>
        <p:nvSpPr>
          <p:cNvPr id="5" name="Rectangle 4"/>
          <p:cNvSpPr/>
          <p:nvPr/>
        </p:nvSpPr>
        <p:spPr>
          <a:xfrm>
            <a:off x="149525" y="4254593"/>
            <a:ext cx="11927456" cy="584775"/>
          </a:xfrm>
          <a:prstGeom prst="rect">
            <a:avLst/>
          </a:prstGeom>
        </p:spPr>
        <p:txBody>
          <a:bodyPr wrap="square">
            <a:spAutoFit/>
          </a:bodyPr>
          <a:lstStyle/>
          <a:p>
            <a:r>
              <a:rPr lang="en-US" dirty="0"/>
              <a:t> </a:t>
            </a:r>
            <a:r>
              <a:rPr lang="en-US" sz="3200" dirty="0"/>
              <a:t>209 patients with </a:t>
            </a:r>
            <a:r>
              <a:rPr lang="en-US" sz="3200" dirty="0" smtClean="0"/>
              <a:t>BKVN pre-screened by Urine and Plasma PCR </a:t>
            </a:r>
            <a:endParaRPr lang="en-US" sz="3200" dirty="0"/>
          </a:p>
        </p:txBody>
      </p:sp>
    </p:spTree>
    <p:extLst>
      <p:ext uri="{BB962C8B-B14F-4D97-AF65-F5344CB8AC3E}">
        <p14:creationId xmlns:p14="http://schemas.microsoft.com/office/powerpoint/2010/main" val="781159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47370" t="26521" r="22888" b="43206"/>
          <a:stretch/>
        </p:blipFill>
        <p:spPr>
          <a:xfrm>
            <a:off x="345057" y="710476"/>
            <a:ext cx="9005976" cy="6111008"/>
          </a:xfrm>
          <a:prstGeom prst="rect">
            <a:avLst/>
          </a:prstGeom>
        </p:spPr>
      </p:pic>
      <p:sp>
        <p:nvSpPr>
          <p:cNvPr id="3" name="TextBox 2"/>
          <p:cNvSpPr txBox="1"/>
          <p:nvPr/>
        </p:nvSpPr>
        <p:spPr>
          <a:xfrm>
            <a:off x="4336868" y="6338910"/>
            <a:ext cx="3179397" cy="523220"/>
          </a:xfrm>
          <a:prstGeom prst="rect">
            <a:avLst/>
          </a:prstGeom>
          <a:solidFill>
            <a:schemeClr val="bg1"/>
          </a:solidFill>
        </p:spPr>
        <p:txBody>
          <a:bodyPr wrap="none" rtlCol="0">
            <a:spAutoFit/>
          </a:bodyPr>
          <a:lstStyle/>
          <a:p>
            <a:r>
              <a:rPr lang="en-US" sz="2800" dirty="0" smtClean="0"/>
              <a:t>Days Post Transplant</a:t>
            </a:r>
            <a:endParaRPr lang="en-US" sz="2800" dirty="0"/>
          </a:p>
        </p:txBody>
      </p:sp>
      <p:sp>
        <p:nvSpPr>
          <p:cNvPr id="4" name="Rectangle 3"/>
          <p:cNvSpPr/>
          <p:nvPr/>
        </p:nvSpPr>
        <p:spPr>
          <a:xfrm>
            <a:off x="66788" y="-91542"/>
            <a:ext cx="11656781" cy="584775"/>
          </a:xfrm>
          <a:prstGeom prst="rect">
            <a:avLst/>
          </a:prstGeom>
        </p:spPr>
        <p:txBody>
          <a:bodyPr wrap="none">
            <a:spAutoFit/>
          </a:bodyPr>
          <a:lstStyle/>
          <a:p>
            <a:r>
              <a:rPr lang="en-US" sz="3200" dirty="0"/>
              <a:t>Graft Survival </a:t>
            </a:r>
            <a:r>
              <a:rPr lang="en-US" sz="3200" dirty="0" smtClean="0"/>
              <a:t>in </a:t>
            </a:r>
            <a:r>
              <a:rPr lang="en-US" sz="3200" dirty="0"/>
              <a:t>Group Screened by</a:t>
            </a:r>
            <a:r>
              <a:rPr lang="en-US" sz="3200" b="1" i="1" u="sng" dirty="0"/>
              <a:t> </a:t>
            </a:r>
            <a:r>
              <a:rPr lang="en-US" sz="3200" b="1" i="1" u="sng" dirty="0" smtClean="0"/>
              <a:t>Urine </a:t>
            </a:r>
            <a:r>
              <a:rPr lang="en-US" sz="3200" dirty="0" smtClean="0"/>
              <a:t>compared with </a:t>
            </a:r>
            <a:r>
              <a:rPr lang="en-US" sz="3200" b="1" i="1" u="sng" dirty="0" smtClean="0"/>
              <a:t>Blood</a:t>
            </a:r>
            <a:r>
              <a:rPr lang="en-US" sz="3200" dirty="0" smtClean="0"/>
              <a:t> PCR </a:t>
            </a:r>
            <a:endParaRPr lang="en-US" sz="3200" dirty="0"/>
          </a:p>
        </p:txBody>
      </p:sp>
      <p:sp>
        <p:nvSpPr>
          <p:cNvPr id="5" name="Rectangle 4"/>
          <p:cNvSpPr/>
          <p:nvPr/>
        </p:nvSpPr>
        <p:spPr>
          <a:xfrm>
            <a:off x="7974351" y="6211669"/>
            <a:ext cx="4056623" cy="646331"/>
          </a:xfrm>
          <a:prstGeom prst="rect">
            <a:avLst/>
          </a:prstGeom>
        </p:spPr>
        <p:txBody>
          <a:bodyPr wrap="none">
            <a:spAutoFit/>
          </a:bodyPr>
          <a:lstStyle/>
          <a:p>
            <a:pPr algn="ctr"/>
            <a:r>
              <a:rPr lang="en-US" dirty="0"/>
              <a:t>Experimental and Clinical </a:t>
            </a:r>
            <a:r>
              <a:rPr lang="en-US" dirty="0" smtClean="0"/>
              <a:t>Transplantation</a:t>
            </a:r>
          </a:p>
          <a:p>
            <a:pPr algn="ctr"/>
            <a:r>
              <a:rPr lang="en-US" dirty="0" smtClean="0"/>
              <a:t> </a:t>
            </a:r>
            <a:r>
              <a:rPr lang="en-US" dirty="0"/>
              <a:t>(2021) 2: 104-109</a:t>
            </a:r>
          </a:p>
        </p:txBody>
      </p:sp>
      <p:sp>
        <p:nvSpPr>
          <p:cNvPr id="6" name="TextBox 5"/>
          <p:cNvSpPr txBox="1"/>
          <p:nvPr/>
        </p:nvSpPr>
        <p:spPr>
          <a:xfrm rot="16200000">
            <a:off x="-1092828" y="2903195"/>
            <a:ext cx="3519733" cy="646331"/>
          </a:xfrm>
          <a:prstGeom prst="rect">
            <a:avLst/>
          </a:prstGeom>
          <a:solidFill>
            <a:schemeClr val="bg1"/>
          </a:solidFill>
        </p:spPr>
        <p:txBody>
          <a:bodyPr wrap="square" rtlCol="0">
            <a:spAutoFit/>
          </a:bodyPr>
          <a:lstStyle/>
          <a:p>
            <a:r>
              <a:rPr lang="en-US" sz="3600" dirty="0" smtClean="0"/>
              <a:t>Percent Survival</a:t>
            </a:r>
            <a:endParaRPr lang="en-US" sz="3600" dirty="0"/>
          </a:p>
        </p:txBody>
      </p:sp>
      <p:sp>
        <p:nvSpPr>
          <p:cNvPr id="7" name="TextBox 6"/>
          <p:cNvSpPr txBox="1"/>
          <p:nvPr/>
        </p:nvSpPr>
        <p:spPr>
          <a:xfrm>
            <a:off x="7165675" y="1155942"/>
            <a:ext cx="1140056" cy="369332"/>
          </a:xfrm>
          <a:prstGeom prst="rect">
            <a:avLst/>
          </a:prstGeom>
          <a:noFill/>
        </p:spPr>
        <p:txBody>
          <a:bodyPr wrap="none" rtlCol="0">
            <a:spAutoFit/>
          </a:bodyPr>
          <a:lstStyle/>
          <a:p>
            <a:r>
              <a:rPr lang="en-US" b="1" dirty="0" smtClean="0"/>
              <a:t>Urine PCR</a:t>
            </a:r>
            <a:endParaRPr lang="en-US" b="1" dirty="0"/>
          </a:p>
        </p:txBody>
      </p:sp>
      <p:sp>
        <p:nvSpPr>
          <p:cNvPr id="8" name="TextBox 7"/>
          <p:cNvSpPr txBox="1"/>
          <p:nvPr/>
        </p:nvSpPr>
        <p:spPr>
          <a:xfrm>
            <a:off x="7521702" y="2205489"/>
            <a:ext cx="1168910" cy="369332"/>
          </a:xfrm>
          <a:prstGeom prst="rect">
            <a:avLst/>
          </a:prstGeom>
          <a:noFill/>
        </p:spPr>
        <p:txBody>
          <a:bodyPr wrap="none" rtlCol="0">
            <a:spAutoFit/>
          </a:bodyPr>
          <a:lstStyle/>
          <a:p>
            <a:r>
              <a:rPr lang="en-US" b="1" dirty="0" smtClean="0"/>
              <a:t>Blood PCR</a:t>
            </a:r>
            <a:endParaRPr lang="en-US" b="1" dirty="0"/>
          </a:p>
        </p:txBody>
      </p:sp>
      <p:cxnSp>
        <p:nvCxnSpPr>
          <p:cNvPr id="10" name="Straight Arrow Connector 9"/>
          <p:cNvCxnSpPr/>
          <p:nvPr/>
        </p:nvCxnSpPr>
        <p:spPr>
          <a:xfrm>
            <a:off x="3686355" y="1282463"/>
            <a:ext cx="3552268" cy="58146"/>
          </a:xfrm>
          <a:prstGeom prst="straightConnector1">
            <a:avLst/>
          </a:prstGeom>
          <a:ln w="381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009736" y="2390155"/>
            <a:ext cx="1421544" cy="50488"/>
          </a:xfrm>
          <a:prstGeom prst="straightConnector1">
            <a:avLst/>
          </a:prstGeom>
          <a:ln w="381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552807" y="2583183"/>
            <a:ext cx="968895" cy="528081"/>
          </a:xfrm>
          <a:prstGeom prst="straightConnector1">
            <a:avLst/>
          </a:prstGeom>
          <a:ln w="38100">
            <a:solidFill>
              <a:schemeClr val="accent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24866" y="5938448"/>
            <a:ext cx="1069676" cy="369332"/>
          </a:xfrm>
          <a:prstGeom prst="rect">
            <a:avLst/>
          </a:prstGeom>
          <a:solidFill>
            <a:schemeClr val="bg1"/>
          </a:solidFill>
        </p:spPr>
        <p:txBody>
          <a:bodyPr wrap="square" rtlCol="0">
            <a:spAutoFit/>
          </a:bodyPr>
          <a:lstStyle/>
          <a:p>
            <a:pPr algn="ctr"/>
            <a:r>
              <a:rPr lang="en-US" b="1" dirty="0" smtClean="0"/>
              <a:t>2000</a:t>
            </a:r>
            <a:endParaRPr lang="en-US" b="1" dirty="0"/>
          </a:p>
        </p:txBody>
      </p:sp>
      <p:sp>
        <p:nvSpPr>
          <p:cNvPr id="14" name="TextBox 13"/>
          <p:cNvSpPr txBox="1"/>
          <p:nvPr/>
        </p:nvSpPr>
        <p:spPr>
          <a:xfrm>
            <a:off x="5988504" y="5951554"/>
            <a:ext cx="1069676" cy="369332"/>
          </a:xfrm>
          <a:prstGeom prst="rect">
            <a:avLst/>
          </a:prstGeom>
          <a:solidFill>
            <a:schemeClr val="bg1"/>
          </a:solidFill>
        </p:spPr>
        <p:txBody>
          <a:bodyPr wrap="square" rtlCol="0">
            <a:spAutoFit/>
          </a:bodyPr>
          <a:lstStyle/>
          <a:p>
            <a:pPr algn="ctr"/>
            <a:r>
              <a:rPr lang="en-US" b="1" dirty="0"/>
              <a:t>4</a:t>
            </a:r>
            <a:r>
              <a:rPr lang="en-US" b="1" dirty="0" smtClean="0"/>
              <a:t>000</a:t>
            </a:r>
            <a:endParaRPr lang="en-US" b="1" dirty="0"/>
          </a:p>
        </p:txBody>
      </p:sp>
      <p:sp>
        <p:nvSpPr>
          <p:cNvPr id="16" name="TextBox 15"/>
          <p:cNvSpPr txBox="1"/>
          <p:nvPr/>
        </p:nvSpPr>
        <p:spPr>
          <a:xfrm>
            <a:off x="8352142" y="5964660"/>
            <a:ext cx="1069676" cy="369332"/>
          </a:xfrm>
          <a:prstGeom prst="rect">
            <a:avLst/>
          </a:prstGeom>
          <a:solidFill>
            <a:schemeClr val="bg1"/>
          </a:solidFill>
        </p:spPr>
        <p:txBody>
          <a:bodyPr wrap="square" rtlCol="0">
            <a:spAutoFit/>
          </a:bodyPr>
          <a:lstStyle/>
          <a:p>
            <a:pPr algn="ctr"/>
            <a:r>
              <a:rPr lang="en-US" b="1" dirty="0" smtClean="0"/>
              <a:t>6000</a:t>
            </a:r>
            <a:endParaRPr lang="en-US" b="1" dirty="0"/>
          </a:p>
        </p:txBody>
      </p:sp>
    </p:spTree>
    <p:extLst>
      <p:ext uri="{BB962C8B-B14F-4D97-AF65-F5344CB8AC3E}">
        <p14:creationId xmlns:p14="http://schemas.microsoft.com/office/powerpoint/2010/main" val="6151870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2838" y="0"/>
            <a:ext cx="3577967" cy="830997"/>
          </a:xfrm>
          <a:prstGeom prst="rect">
            <a:avLst/>
          </a:prstGeom>
          <a:noFill/>
        </p:spPr>
        <p:txBody>
          <a:bodyPr wrap="none" rtlCol="0">
            <a:spAutoFit/>
          </a:bodyPr>
          <a:lstStyle/>
          <a:p>
            <a:r>
              <a:rPr lang="en-US" sz="4800" b="1" dirty="0"/>
              <a:t>C</a:t>
            </a:r>
            <a:r>
              <a:rPr lang="en-US" sz="4800" b="1" dirty="0" smtClean="0"/>
              <a:t>ONCLUSION</a:t>
            </a:r>
            <a:endParaRPr lang="en-US" sz="4800" b="1" dirty="0"/>
          </a:p>
        </p:txBody>
      </p:sp>
      <p:sp>
        <p:nvSpPr>
          <p:cNvPr id="3" name="Rectangle 2"/>
          <p:cNvSpPr/>
          <p:nvPr/>
        </p:nvSpPr>
        <p:spPr>
          <a:xfrm>
            <a:off x="46008" y="595470"/>
            <a:ext cx="12093905" cy="2308324"/>
          </a:xfrm>
          <a:prstGeom prst="rect">
            <a:avLst/>
          </a:prstGeom>
        </p:spPr>
        <p:txBody>
          <a:bodyPr wrap="square">
            <a:spAutoFit/>
          </a:bodyPr>
          <a:lstStyle/>
          <a:p>
            <a:pPr marL="685800" indent="-685800">
              <a:buFont typeface="Wingdings" panose="05000000000000000000" pitchFamily="2" charset="2"/>
              <a:buChar char="q"/>
            </a:pPr>
            <a:r>
              <a:rPr lang="en-US" sz="4800" dirty="0" smtClean="0"/>
              <a:t>Urine screening </a:t>
            </a:r>
            <a:r>
              <a:rPr lang="en-US" sz="4800" dirty="0"/>
              <a:t>performed in the early </a:t>
            </a:r>
            <a:r>
              <a:rPr lang="en-US" sz="4800" dirty="0" smtClean="0"/>
              <a:t>post-transplant period </a:t>
            </a:r>
            <a:r>
              <a:rPr lang="en-US" sz="4800" dirty="0"/>
              <a:t>may be effective for </a:t>
            </a:r>
            <a:r>
              <a:rPr lang="en-US" sz="4800" b="1" i="1" u="sng" dirty="0"/>
              <a:t>early</a:t>
            </a:r>
            <a:r>
              <a:rPr lang="en-US" sz="4800" dirty="0"/>
              <a:t> detection </a:t>
            </a:r>
            <a:r>
              <a:rPr lang="en-US" sz="4800" dirty="0" smtClean="0"/>
              <a:t>of BKV reactivation</a:t>
            </a:r>
            <a:r>
              <a:rPr lang="en-US" sz="4800" dirty="0"/>
              <a:t>.</a:t>
            </a:r>
          </a:p>
        </p:txBody>
      </p:sp>
      <p:sp>
        <p:nvSpPr>
          <p:cNvPr id="4" name="Rectangle 3"/>
          <p:cNvSpPr/>
          <p:nvPr/>
        </p:nvSpPr>
        <p:spPr>
          <a:xfrm>
            <a:off x="7974351" y="6211669"/>
            <a:ext cx="4056623" cy="646331"/>
          </a:xfrm>
          <a:prstGeom prst="rect">
            <a:avLst/>
          </a:prstGeom>
        </p:spPr>
        <p:txBody>
          <a:bodyPr wrap="none">
            <a:spAutoFit/>
          </a:bodyPr>
          <a:lstStyle/>
          <a:p>
            <a:pPr algn="ctr"/>
            <a:r>
              <a:rPr lang="en-US" dirty="0"/>
              <a:t>Experimental and Clinical </a:t>
            </a:r>
            <a:r>
              <a:rPr lang="en-US" dirty="0" smtClean="0"/>
              <a:t>Transplantation</a:t>
            </a:r>
          </a:p>
          <a:p>
            <a:pPr algn="ctr"/>
            <a:r>
              <a:rPr lang="en-US" dirty="0" smtClean="0"/>
              <a:t> </a:t>
            </a:r>
            <a:r>
              <a:rPr lang="en-US" dirty="0"/>
              <a:t>(2021) 2: 104-109</a:t>
            </a:r>
          </a:p>
        </p:txBody>
      </p:sp>
      <p:sp>
        <p:nvSpPr>
          <p:cNvPr id="5" name="Rectangle 4"/>
          <p:cNvSpPr/>
          <p:nvPr/>
        </p:nvSpPr>
        <p:spPr>
          <a:xfrm>
            <a:off x="46008" y="4642009"/>
            <a:ext cx="12145992" cy="1569660"/>
          </a:xfrm>
          <a:prstGeom prst="rect">
            <a:avLst/>
          </a:prstGeom>
        </p:spPr>
        <p:txBody>
          <a:bodyPr wrap="square">
            <a:spAutoFit/>
          </a:bodyPr>
          <a:lstStyle/>
          <a:p>
            <a:pPr lvl="0"/>
            <a:r>
              <a:rPr lang="en-US" sz="4800" dirty="0">
                <a:solidFill>
                  <a:prstClr val="black"/>
                </a:solidFill>
              </a:rPr>
              <a:t>A</a:t>
            </a:r>
            <a:r>
              <a:rPr lang="en-US" sz="4800" dirty="0" smtClean="0">
                <a:solidFill>
                  <a:prstClr val="black"/>
                </a:solidFill>
              </a:rPr>
              <a:t>llow </a:t>
            </a:r>
            <a:r>
              <a:rPr lang="en-US" sz="4800" dirty="0">
                <a:solidFill>
                  <a:prstClr val="black"/>
                </a:solidFill>
              </a:rPr>
              <a:t>lowering of immunosuppression and affect graft </a:t>
            </a:r>
            <a:r>
              <a:rPr lang="en-US" sz="4800" dirty="0" smtClean="0">
                <a:solidFill>
                  <a:prstClr val="black"/>
                </a:solidFill>
              </a:rPr>
              <a:t>outcome.</a:t>
            </a:r>
            <a:endParaRPr lang="en-US" sz="4800" dirty="0">
              <a:solidFill>
                <a:prstClr val="black"/>
              </a:solidFill>
            </a:endParaRPr>
          </a:p>
        </p:txBody>
      </p:sp>
      <p:cxnSp>
        <p:nvCxnSpPr>
          <p:cNvPr id="7" name="Straight Arrow Connector 6"/>
          <p:cNvCxnSpPr/>
          <p:nvPr/>
        </p:nvCxnSpPr>
        <p:spPr>
          <a:xfrm flipH="1">
            <a:off x="5264727" y="3019245"/>
            <a:ext cx="8888" cy="1573537"/>
          </a:xfrm>
          <a:prstGeom prst="straightConnector1">
            <a:avLst/>
          </a:prstGeom>
          <a:ln w="222250" cmpd="tri">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862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012" t="44256" r="3487" b="25465"/>
          <a:stretch/>
        </p:blipFill>
        <p:spPr>
          <a:xfrm>
            <a:off x="0" y="2244437"/>
            <a:ext cx="12129654" cy="4094018"/>
          </a:xfrm>
          <a:prstGeom prst="rect">
            <a:avLst/>
          </a:prstGeom>
        </p:spPr>
      </p:pic>
      <p:sp>
        <p:nvSpPr>
          <p:cNvPr id="3" name="Rectangle 2"/>
          <p:cNvSpPr/>
          <p:nvPr/>
        </p:nvSpPr>
        <p:spPr>
          <a:xfrm>
            <a:off x="62345" y="158842"/>
            <a:ext cx="12067309" cy="1077218"/>
          </a:xfrm>
          <a:prstGeom prst="rect">
            <a:avLst/>
          </a:prstGeom>
          <a:solidFill>
            <a:srgbClr val="FFFF00"/>
          </a:solidFill>
        </p:spPr>
        <p:txBody>
          <a:bodyPr wrap="square">
            <a:spAutoFit/>
          </a:bodyPr>
          <a:lstStyle/>
          <a:p>
            <a:pPr algn="ctr"/>
            <a:r>
              <a:rPr lang="en-US" sz="3200" b="1" dirty="0" smtClean="0"/>
              <a:t>Conclusion for Urine Screening tests for BK polyomavirus-associated nephropathy</a:t>
            </a:r>
            <a:endParaRPr lang="en-US" sz="3200" b="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399" t="23627" r="3541" b="69898"/>
          <a:stretch/>
        </p:blipFill>
        <p:spPr>
          <a:xfrm>
            <a:off x="62345" y="1304901"/>
            <a:ext cx="12083060" cy="939536"/>
          </a:xfrm>
          <a:prstGeom prst="rect">
            <a:avLst/>
          </a:prstGeom>
        </p:spPr>
      </p:pic>
      <p:sp>
        <p:nvSpPr>
          <p:cNvPr id="5" name="Rectangle 4"/>
          <p:cNvSpPr/>
          <p:nvPr/>
        </p:nvSpPr>
        <p:spPr>
          <a:xfrm>
            <a:off x="62345" y="2300068"/>
            <a:ext cx="1836793" cy="1244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Urine quantitative PCR</a:t>
            </a:r>
            <a:endParaRPr lang="en-US" sz="2400" dirty="0">
              <a:solidFill>
                <a:schemeClr val="tx1"/>
              </a:solidFill>
            </a:endParaRPr>
          </a:p>
        </p:txBody>
      </p:sp>
      <p:sp>
        <p:nvSpPr>
          <p:cNvPr id="6" name="Rectangle 5"/>
          <p:cNvSpPr/>
          <p:nvPr/>
        </p:nvSpPr>
        <p:spPr>
          <a:xfrm>
            <a:off x="62345" y="3668951"/>
            <a:ext cx="1836793" cy="1244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Urine Decoy cell</a:t>
            </a:r>
            <a:endParaRPr lang="en-US" sz="2400" dirty="0">
              <a:solidFill>
                <a:schemeClr val="tx1"/>
              </a:solidFill>
            </a:endParaRPr>
          </a:p>
        </p:txBody>
      </p:sp>
      <p:sp>
        <p:nvSpPr>
          <p:cNvPr id="7" name="Rectangle 6"/>
          <p:cNvSpPr/>
          <p:nvPr/>
        </p:nvSpPr>
        <p:spPr>
          <a:xfrm>
            <a:off x="62344" y="5317587"/>
            <a:ext cx="1836793" cy="95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Urine </a:t>
            </a:r>
            <a:r>
              <a:rPr lang="en-US" sz="2400" dirty="0" err="1" smtClean="0">
                <a:solidFill>
                  <a:schemeClr val="tx1"/>
                </a:solidFill>
              </a:rPr>
              <a:t>Haufen</a:t>
            </a:r>
            <a:endParaRPr lang="en-US" sz="2400" dirty="0">
              <a:solidFill>
                <a:schemeClr val="tx1"/>
              </a:solidFill>
            </a:endParaRPr>
          </a:p>
        </p:txBody>
      </p:sp>
      <p:sp>
        <p:nvSpPr>
          <p:cNvPr id="8" name="TextBox 7"/>
          <p:cNvSpPr txBox="1"/>
          <p:nvPr/>
        </p:nvSpPr>
        <p:spPr>
          <a:xfrm>
            <a:off x="2053088" y="2371918"/>
            <a:ext cx="809837" cy="584775"/>
          </a:xfrm>
          <a:prstGeom prst="rect">
            <a:avLst/>
          </a:prstGeom>
          <a:solidFill>
            <a:schemeClr val="bg1"/>
          </a:solidFill>
        </p:spPr>
        <p:txBody>
          <a:bodyPr wrap="none" rtlCol="0">
            <a:spAutoFit/>
          </a:bodyPr>
          <a:lstStyle/>
          <a:p>
            <a:r>
              <a:rPr lang="en-US" sz="3200" dirty="0" smtClean="0"/>
              <a:t>100</a:t>
            </a:r>
            <a:endParaRPr lang="en-US" sz="3200" dirty="0"/>
          </a:p>
        </p:txBody>
      </p:sp>
      <p:sp>
        <p:nvSpPr>
          <p:cNvPr id="9" name="TextBox 8"/>
          <p:cNvSpPr txBox="1"/>
          <p:nvPr/>
        </p:nvSpPr>
        <p:spPr>
          <a:xfrm>
            <a:off x="2159481" y="3770411"/>
            <a:ext cx="809837" cy="584775"/>
          </a:xfrm>
          <a:prstGeom prst="rect">
            <a:avLst/>
          </a:prstGeom>
          <a:solidFill>
            <a:schemeClr val="bg1"/>
          </a:solidFill>
        </p:spPr>
        <p:txBody>
          <a:bodyPr wrap="none" rtlCol="0">
            <a:spAutoFit/>
          </a:bodyPr>
          <a:lstStyle/>
          <a:p>
            <a:r>
              <a:rPr lang="en-US" sz="3200" dirty="0" smtClean="0"/>
              <a:t>100</a:t>
            </a:r>
            <a:endParaRPr lang="en-US" sz="3200" dirty="0"/>
          </a:p>
        </p:txBody>
      </p:sp>
      <p:sp>
        <p:nvSpPr>
          <p:cNvPr id="10" name="TextBox 9"/>
          <p:cNvSpPr txBox="1"/>
          <p:nvPr/>
        </p:nvSpPr>
        <p:spPr>
          <a:xfrm>
            <a:off x="2159480" y="5363563"/>
            <a:ext cx="809837" cy="584775"/>
          </a:xfrm>
          <a:prstGeom prst="rect">
            <a:avLst/>
          </a:prstGeom>
          <a:solidFill>
            <a:schemeClr val="bg1"/>
          </a:solidFill>
        </p:spPr>
        <p:txBody>
          <a:bodyPr wrap="none" rtlCol="0">
            <a:spAutoFit/>
          </a:bodyPr>
          <a:lstStyle/>
          <a:p>
            <a:r>
              <a:rPr lang="en-US" sz="3200" dirty="0" smtClean="0"/>
              <a:t>100</a:t>
            </a:r>
            <a:endParaRPr lang="en-US" sz="3200" dirty="0"/>
          </a:p>
        </p:txBody>
      </p:sp>
      <p:sp>
        <p:nvSpPr>
          <p:cNvPr id="11" name="TextBox 10"/>
          <p:cNvSpPr txBox="1"/>
          <p:nvPr/>
        </p:nvSpPr>
        <p:spPr>
          <a:xfrm>
            <a:off x="3395932" y="2337788"/>
            <a:ext cx="601447" cy="584775"/>
          </a:xfrm>
          <a:prstGeom prst="rect">
            <a:avLst/>
          </a:prstGeom>
          <a:solidFill>
            <a:schemeClr val="bg1"/>
          </a:solidFill>
        </p:spPr>
        <p:txBody>
          <a:bodyPr wrap="none" rtlCol="0">
            <a:spAutoFit/>
          </a:bodyPr>
          <a:lstStyle/>
          <a:p>
            <a:r>
              <a:rPr lang="en-US" sz="3200" dirty="0" smtClean="0"/>
              <a:t>78</a:t>
            </a:r>
            <a:endParaRPr lang="en-US" sz="3200" dirty="0"/>
          </a:p>
        </p:txBody>
      </p:sp>
      <p:sp>
        <p:nvSpPr>
          <p:cNvPr id="12" name="TextBox 11"/>
          <p:cNvSpPr txBox="1"/>
          <p:nvPr/>
        </p:nvSpPr>
        <p:spPr>
          <a:xfrm>
            <a:off x="3395932" y="3668951"/>
            <a:ext cx="601447" cy="584775"/>
          </a:xfrm>
          <a:prstGeom prst="rect">
            <a:avLst/>
          </a:prstGeom>
          <a:solidFill>
            <a:schemeClr val="bg1"/>
          </a:solidFill>
        </p:spPr>
        <p:txBody>
          <a:bodyPr wrap="none" rtlCol="0">
            <a:spAutoFit/>
          </a:bodyPr>
          <a:lstStyle/>
          <a:p>
            <a:r>
              <a:rPr lang="en-US" sz="3200" dirty="0" smtClean="0"/>
              <a:t>71</a:t>
            </a:r>
            <a:endParaRPr lang="en-US" sz="3200" dirty="0"/>
          </a:p>
        </p:txBody>
      </p:sp>
      <p:sp>
        <p:nvSpPr>
          <p:cNvPr id="13" name="TextBox 12"/>
          <p:cNvSpPr txBox="1"/>
          <p:nvPr/>
        </p:nvSpPr>
        <p:spPr>
          <a:xfrm>
            <a:off x="3462068" y="5317587"/>
            <a:ext cx="601447" cy="584775"/>
          </a:xfrm>
          <a:prstGeom prst="rect">
            <a:avLst/>
          </a:prstGeom>
          <a:solidFill>
            <a:schemeClr val="bg1"/>
          </a:solidFill>
        </p:spPr>
        <p:txBody>
          <a:bodyPr wrap="none" rtlCol="0">
            <a:spAutoFit/>
          </a:bodyPr>
          <a:lstStyle/>
          <a:p>
            <a:r>
              <a:rPr lang="en-US" sz="3200" dirty="0" smtClean="0"/>
              <a:t>99</a:t>
            </a:r>
            <a:endParaRPr lang="en-US" sz="3200" dirty="0"/>
          </a:p>
        </p:txBody>
      </p:sp>
      <p:sp>
        <p:nvSpPr>
          <p:cNvPr id="14" name="TextBox 13"/>
          <p:cNvSpPr txBox="1"/>
          <p:nvPr/>
        </p:nvSpPr>
        <p:spPr>
          <a:xfrm>
            <a:off x="6834139" y="2183664"/>
            <a:ext cx="2551401"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n-US" dirty="0" smtClean="0"/>
              <a:t>Precedes BKV viremia by 6-12 weeks</a:t>
            </a:r>
          </a:p>
          <a:p>
            <a:pPr marL="285750" indent="-285750">
              <a:buFont typeface="Wingdings" panose="05000000000000000000" pitchFamily="2" charset="2"/>
              <a:buChar char="v"/>
            </a:pPr>
            <a:r>
              <a:rPr lang="en-US" dirty="0" smtClean="0"/>
              <a:t>Earlier identification of patients at risk for subsequent BKVN</a:t>
            </a:r>
            <a:endParaRPr lang="en-US" dirty="0"/>
          </a:p>
        </p:txBody>
      </p:sp>
      <p:sp>
        <p:nvSpPr>
          <p:cNvPr id="15" name="TextBox 14"/>
          <p:cNvSpPr txBox="1"/>
          <p:nvPr/>
        </p:nvSpPr>
        <p:spPr>
          <a:xfrm>
            <a:off x="4427120" y="3770411"/>
            <a:ext cx="1144941" cy="369332"/>
          </a:xfrm>
          <a:prstGeom prst="rect">
            <a:avLst/>
          </a:prstGeom>
          <a:solidFill>
            <a:schemeClr val="bg1"/>
          </a:solidFill>
        </p:spPr>
        <p:txBody>
          <a:bodyPr wrap="square" rtlCol="0">
            <a:spAutoFit/>
          </a:bodyPr>
          <a:lstStyle/>
          <a:p>
            <a:pPr algn="ctr"/>
            <a:r>
              <a:rPr lang="en-US" b="1" dirty="0" smtClean="0"/>
              <a:t>Low</a:t>
            </a:r>
            <a:endParaRPr lang="en-US" b="1" dirty="0"/>
          </a:p>
        </p:txBody>
      </p:sp>
      <p:sp>
        <p:nvSpPr>
          <p:cNvPr id="16" name="TextBox 15"/>
          <p:cNvSpPr txBox="1"/>
          <p:nvPr/>
        </p:nvSpPr>
        <p:spPr>
          <a:xfrm>
            <a:off x="4459010" y="5360947"/>
            <a:ext cx="1101073" cy="369332"/>
          </a:xfrm>
          <a:prstGeom prst="rect">
            <a:avLst/>
          </a:prstGeom>
          <a:solidFill>
            <a:schemeClr val="bg1"/>
          </a:solidFill>
        </p:spPr>
        <p:txBody>
          <a:bodyPr wrap="square" rtlCol="0">
            <a:spAutoFit/>
          </a:bodyPr>
          <a:lstStyle/>
          <a:p>
            <a:pPr algn="ctr"/>
            <a:r>
              <a:rPr lang="en-US" b="1" dirty="0" smtClean="0"/>
              <a:t>High</a:t>
            </a:r>
            <a:endParaRPr lang="en-US" b="1" dirty="0"/>
          </a:p>
        </p:txBody>
      </p:sp>
      <p:sp>
        <p:nvSpPr>
          <p:cNvPr id="17" name="TextBox 16"/>
          <p:cNvSpPr txBox="1"/>
          <p:nvPr/>
        </p:nvSpPr>
        <p:spPr>
          <a:xfrm>
            <a:off x="5626853" y="2315359"/>
            <a:ext cx="1144941" cy="369332"/>
          </a:xfrm>
          <a:prstGeom prst="rect">
            <a:avLst/>
          </a:prstGeom>
          <a:solidFill>
            <a:schemeClr val="bg1"/>
          </a:solidFill>
        </p:spPr>
        <p:txBody>
          <a:bodyPr wrap="square" rtlCol="0">
            <a:spAutoFit/>
          </a:bodyPr>
          <a:lstStyle/>
          <a:p>
            <a:pPr algn="ctr"/>
            <a:r>
              <a:rPr lang="en-US" b="1" dirty="0" smtClean="0"/>
              <a:t>High</a:t>
            </a:r>
            <a:endParaRPr lang="en-US" b="1" dirty="0"/>
          </a:p>
        </p:txBody>
      </p:sp>
      <p:sp>
        <p:nvSpPr>
          <p:cNvPr id="18" name="TextBox 17"/>
          <p:cNvSpPr txBox="1"/>
          <p:nvPr/>
        </p:nvSpPr>
        <p:spPr>
          <a:xfrm>
            <a:off x="5626853" y="3668951"/>
            <a:ext cx="1144941" cy="369332"/>
          </a:xfrm>
          <a:prstGeom prst="rect">
            <a:avLst/>
          </a:prstGeom>
          <a:solidFill>
            <a:schemeClr val="bg1"/>
          </a:solidFill>
        </p:spPr>
        <p:txBody>
          <a:bodyPr wrap="square" rtlCol="0">
            <a:spAutoFit/>
          </a:bodyPr>
          <a:lstStyle/>
          <a:p>
            <a:pPr algn="ctr"/>
            <a:r>
              <a:rPr lang="en-US" b="1" dirty="0" smtClean="0"/>
              <a:t>High</a:t>
            </a:r>
            <a:endParaRPr lang="en-US" b="1" dirty="0"/>
          </a:p>
        </p:txBody>
      </p:sp>
      <p:sp>
        <p:nvSpPr>
          <p:cNvPr id="19" name="TextBox 18"/>
          <p:cNvSpPr txBox="1"/>
          <p:nvPr/>
        </p:nvSpPr>
        <p:spPr>
          <a:xfrm>
            <a:off x="5689198" y="5360947"/>
            <a:ext cx="1144941" cy="369332"/>
          </a:xfrm>
          <a:prstGeom prst="rect">
            <a:avLst/>
          </a:prstGeom>
          <a:solidFill>
            <a:schemeClr val="bg1"/>
          </a:solidFill>
        </p:spPr>
        <p:txBody>
          <a:bodyPr wrap="square" rtlCol="0">
            <a:spAutoFit/>
          </a:bodyPr>
          <a:lstStyle/>
          <a:p>
            <a:pPr algn="ctr"/>
            <a:r>
              <a:rPr lang="en-US" b="1" dirty="0" smtClean="0"/>
              <a:t>High</a:t>
            </a:r>
            <a:endParaRPr lang="en-US" b="1" dirty="0"/>
          </a:p>
        </p:txBody>
      </p:sp>
      <p:sp>
        <p:nvSpPr>
          <p:cNvPr id="20" name="TextBox 19"/>
          <p:cNvSpPr txBox="1"/>
          <p:nvPr/>
        </p:nvSpPr>
        <p:spPr>
          <a:xfrm>
            <a:off x="9488781" y="2263342"/>
            <a:ext cx="2685473" cy="1200329"/>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n-US" dirty="0" smtClean="0"/>
              <a:t>Limited utility for monitoring to therapy</a:t>
            </a:r>
          </a:p>
          <a:p>
            <a:pPr marL="285750" indent="-285750">
              <a:buFont typeface="Wingdings" panose="05000000000000000000" pitchFamily="2" charset="2"/>
              <a:buChar char="v"/>
            </a:pPr>
            <a:r>
              <a:rPr lang="en-US" dirty="0" smtClean="0"/>
              <a:t>May remain persistently positive</a:t>
            </a:r>
            <a:endParaRPr lang="en-US" dirty="0"/>
          </a:p>
        </p:txBody>
      </p:sp>
      <p:sp>
        <p:nvSpPr>
          <p:cNvPr id="21" name="TextBox 20"/>
          <p:cNvSpPr txBox="1"/>
          <p:nvPr/>
        </p:nvSpPr>
        <p:spPr>
          <a:xfrm>
            <a:off x="9481375" y="3653033"/>
            <a:ext cx="2685474"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n-US" dirty="0" smtClean="0"/>
              <a:t>Decoy cells identification needs experience</a:t>
            </a:r>
          </a:p>
          <a:p>
            <a:pPr marL="285750" indent="-285750">
              <a:buFont typeface="Wingdings" panose="05000000000000000000" pitchFamily="2" charset="2"/>
              <a:buChar char="v"/>
            </a:pPr>
            <a:r>
              <a:rPr lang="en-US" dirty="0" smtClean="0"/>
              <a:t>Does not distinguish various </a:t>
            </a:r>
            <a:r>
              <a:rPr lang="en-US" dirty="0" err="1" smtClean="0"/>
              <a:t>polyoumas</a:t>
            </a:r>
            <a:endParaRPr lang="en-US" dirty="0"/>
          </a:p>
        </p:txBody>
      </p:sp>
      <p:sp>
        <p:nvSpPr>
          <p:cNvPr id="22" name="TextBox 21"/>
          <p:cNvSpPr txBox="1"/>
          <p:nvPr/>
        </p:nvSpPr>
        <p:spPr>
          <a:xfrm>
            <a:off x="9555574" y="5268614"/>
            <a:ext cx="2458148" cy="923330"/>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n-US" dirty="0" smtClean="0"/>
              <a:t>Requires Electron microscopy</a:t>
            </a:r>
          </a:p>
          <a:p>
            <a:pPr marL="285750" indent="-285750">
              <a:buFont typeface="Wingdings" panose="05000000000000000000" pitchFamily="2" charset="2"/>
              <a:buChar char="v"/>
            </a:pPr>
            <a:r>
              <a:rPr lang="en-US" dirty="0" smtClean="0"/>
              <a:t>Not widely available</a:t>
            </a:r>
            <a:endParaRPr lang="en-US" dirty="0"/>
          </a:p>
        </p:txBody>
      </p:sp>
      <p:sp>
        <p:nvSpPr>
          <p:cNvPr id="23" name="TextBox 22"/>
          <p:cNvSpPr txBox="1"/>
          <p:nvPr/>
        </p:nvSpPr>
        <p:spPr>
          <a:xfrm>
            <a:off x="6867629" y="3737448"/>
            <a:ext cx="1603881" cy="369332"/>
          </a:xfrm>
          <a:prstGeom prst="rect">
            <a:avLst/>
          </a:prstGeom>
          <a:solidFill>
            <a:schemeClr val="bg1"/>
          </a:solidFill>
        </p:spPr>
        <p:txBody>
          <a:bodyPr wrap="square" rtlCol="0">
            <a:spAutoFit/>
          </a:bodyPr>
          <a:lstStyle/>
          <a:p>
            <a:pPr algn="ctr"/>
            <a:r>
              <a:rPr lang="en-US" b="1" dirty="0" smtClean="0"/>
              <a:t>Lower cost</a:t>
            </a:r>
            <a:endParaRPr lang="en-US" b="1" dirty="0"/>
          </a:p>
        </p:txBody>
      </p:sp>
      <p:sp>
        <p:nvSpPr>
          <p:cNvPr id="24" name="TextBox 23"/>
          <p:cNvSpPr txBox="1"/>
          <p:nvPr/>
        </p:nvSpPr>
        <p:spPr>
          <a:xfrm>
            <a:off x="6854446" y="5268614"/>
            <a:ext cx="2572013" cy="923330"/>
          </a:xfrm>
          <a:prstGeom prst="rect">
            <a:avLst/>
          </a:prstGeom>
          <a:solidFill>
            <a:schemeClr val="bg1"/>
          </a:solidFill>
        </p:spPr>
        <p:txBody>
          <a:bodyPr wrap="square" rtlCol="0">
            <a:spAutoFit/>
          </a:bodyPr>
          <a:lstStyle/>
          <a:p>
            <a:pPr marL="285750" indent="-285750">
              <a:buFont typeface="Wingdings" panose="05000000000000000000" pitchFamily="2" charset="2"/>
              <a:buChar char="v"/>
            </a:pPr>
            <a:r>
              <a:rPr lang="en-US" dirty="0" smtClean="0"/>
              <a:t>High PPV</a:t>
            </a:r>
          </a:p>
          <a:p>
            <a:pPr marL="285750" indent="-285750">
              <a:buFont typeface="Wingdings" panose="05000000000000000000" pitchFamily="2" charset="2"/>
              <a:buChar char="v"/>
            </a:pPr>
            <a:r>
              <a:rPr lang="en-US" dirty="0" smtClean="0"/>
              <a:t>Might be useful where biopsy is not feasible</a:t>
            </a:r>
            <a:endParaRPr lang="en-US" dirty="0"/>
          </a:p>
        </p:txBody>
      </p:sp>
      <p:cxnSp>
        <p:nvCxnSpPr>
          <p:cNvPr id="26" name="Straight Connector 25"/>
          <p:cNvCxnSpPr/>
          <p:nvPr/>
        </p:nvCxnSpPr>
        <p:spPr>
          <a:xfrm>
            <a:off x="62344" y="3605842"/>
            <a:ext cx="12104505" cy="13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195" y="5220210"/>
            <a:ext cx="12104505" cy="13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02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2173" y="-158517"/>
            <a:ext cx="2950359" cy="1015663"/>
          </a:xfrm>
          <a:prstGeom prst="rect">
            <a:avLst/>
          </a:prstGeom>
        </p:spPr>
        <p:txBody>
          <a:bodyPr wrap="none">
            <a:spAutoFit/>
          </a:bodyPr>
          <a:lstStyle/>
          <a:p>
            <a:r>
              <a:rPr lang="en-US" sz="60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a:t>
            </a:r>
            <a:r>
              <a:rPr lang="en-US" sz="6000" b="1" dirty="0" smtClean="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iremia</a:t>
            </a:r>
            <a:endParaRPr lang="en-US" sz="6000" b="1" dirty="0">
              <a:effectLst>
                <a:outerShdw blurRad="38100" dist="38100" dir="2700000" algn="tl">
                  <a:srgbClr val="000000">
                    <a:alpha val="43137"/>
                  </a:srgbClr>
                </a:outerShdw>
              </a:effectLst>
            </a:endParaRPr>
          </a:p>
        </p:txBody>
      </p:sp>
      <p:sp>
        <p:nvSpPr>
          <p:cNvPr id="7" name="Rectangle 6"/>
          <p:cNvSpPr/>
          <p:nvPr/>
        </p:nvSpPr>
        <p:spPr>
          <a:xfrm>
            <a:off x="0" y="1456977"/>
            <a:ext cx="12065479" cy="3970318"/>
          </a:xfrm>
          <a:prstGeom prst="rect">
            <a:avLst/>
          </a:prstGeom>
          <a:solidFill>
            <a:schemeClr val="accent2">
              <a:lumMod val="20000"/>
              <a:lumOff val="80000"/>
            </a:schemeClr>
          </a:solidFill>
        </p:spPr>
        <p:txBody>
          <a:bodyPr wrap="square">
            <a:spAutoFit/>
          </a:bodyPr>
          <a:lstStyle/>
          <a:p>
            <a:pPr marL="285750" indent="-285750">
              <a:buFont typeface="Wingdings" panose="05000000000000000000" pitchFamily="2" charset="2"/>
              <a:buChar char="q"/>
            </a:pPr>
            <a:r>
              <a:rPr lang="en-US" sz="3600" dirty="0" smtClean="0"/>
              <a:t>Viremia in 10%-30% </a:t>
            </a:r>
            <a:r>
              <a:rPr lang="en-US" sz="3600" dirty="0"/>
              <a:t>of recipients </a:t>
            </a:r>
            <a:r>
              <a:rPr lang="en-US" sz="3600" dirty="0" smtClean="0"/>
              <a:t>in </a:t>
            </a:r>
            <a:r>
              <a:rPr lang="en-US" sz="3600" dirty="0"/>
              <a:t>first six months </a:t>
            </a:r>
            <a:r>
              <a:rPr lang="en-US" sz="3600" dirty="0" smtClean="0"/>
              <a:t>post-</a:t>
            </a:r>
            <a:r>
              <a:rPr lang="en-US" sz="3600" dirty="0" err="1" smtClean="0"/>
              <a:t>Tx</a:t>
            </a:r>
            <a:r>
              <a:rPr lang="en-US" sz="3600" dirty="0" smtClean="0"/>
              <a:t>. and </a:t>
            </a:r>
            <a:r>
              <a:rPr lang="en-US" sz="3600" dirty="0"/>
              <a:t>in </a:t>
            </a:r>
            <a:r>
              <a:rPr lang="en-US" sz="3600" dirty="0" smtClean="0"/>
              <a:t>5% </a:t>
            </a:r>
            <a:r>
              <a:rPr lang="en-US" sz="3600" dirty="0"/>
              <a:t>to </a:t>
            </a:r>
            <a:r>
              <a:rPr lang="en-US" sz="3600" dirty="0" smtClean="0"/>
              <a:t>10% thereafter</a:t>
            </a:r>
            <a:r>
              <a:rPr lang="en-US" sz="3600" dirty="0"/>
              <a:t>. </a:t>
            </a:r>
            <a:endParaRPr lang="en-US" sz="3600" dirty="0" smtClean="0"/>
          </a:p>
          <a:p>
            <a:pPr marL="285750" indent="-285750">
              <a:buFont typeface="Wingdings" panose="05000000000000000000" pitchFamily="2" charset="2"/>
              <a:buChar char="q"/>
            </a:pPr>
            <a:r>
              <a:rPr lang="en-US" sz="3600" dirty="0" smtClean="0"/>
              <a:t>As </a:t>
            </a:r>
            <a:r>
              <a:rPr lang="en-US" sz="3600" dirty="0"/>
              <a:t>with </a:t>
            </a:r>
            <a:r>
              <a:rPr lang="en-US" sz="3600" dirty="0" err="1"/>
              <a:t>viruria</a:t>
            </a:r>
            <a:r>
              <a:rPr lang="en-US" sz="3600" dirty="0"/>
              <a:t>, viremia is typically asymptomatic. </a:t>
            </a:r>
            <a:endParaRPr lang="en-US" sz="3600" dirty="0" smtClean="0"/>
          </a:p>
          <a:p>
            <a:pPr marL="285750" indent="-285750">
              <a:buFont typeface="Wingdings" panose="05000000000000000000" pitchFamily="2" charset="2"/>
              <a:buChar char="q"/>
            </a:pPr>
            <a:r>
              <a:rPr lang="en-US" sz="3600" dirty="0" smtClean="0"/>
              <a:t>Viremia </a:t>
            </a:r>
            <a:r>
              <a:rPr lang="en-US" sz="3600" dirty="0"/>
              <a:t>has </a:t>
            </a:r>
            <a:r>
              <a:rPr lang="en-US" sz="3600" dirty="0" smtClean="0"/>
              <a:t>greater PPV than </a:t>
            </a:r>
            <a:r>
              <a:rPr lang="en-US" sz="3600" dirty="0" err="1"/>
              <a:t>viruria</a:t>
            </a:r>
            <a:r>
              <a:rPr lang="en-US" sz="3600" dirty="0"/>
              <a:t> for progression to </a:t>
            </a:r>
            <a:r>
              <a:rPr lang="en-US" sz="3600" dirty="0" smtClean="0"/>
              <a:t>BKVN. </a:t>
            </a:r>
          </a:p>
          <a:p>
            <a:pPr marL="285750" indent="-285750">
              <a:buFont typeface="Wingdings" panose="05000000000000000000" pitchFamily="2" charset="2"/>
              <a:buChar char="q"/>
            </a:pPr>
            <a:r>
              <a:rPr lang="en-US" sz="3600" dirty="0" smtClean="0"/>
              <a:t>Viremia </a:t>
            </a:r>
            <a:r>
              <a:rPr lang="en-US" sz="3600" dirty="0"/>
              <a:t>is present in nearly </a:t>
            </a:r>
            <a:r>
              <a:rPr lang="en-US" sz="3600" b="1" i="1" u="sng" dirty="0"/>
              <a:t>all</a:t>
            </a:r>
            <a:r>
              <a:rPr lang="en-US" sz="3600" dirty="0"/>
              <a:t> patients with </a:t>
            </a:r>
            <a:r>
              <a:rPr lang="en-US" sz="3600" dirty="0" smtClean="0"/>
              <a:t>BKVN </a:t>
            </a:r>
          </a:p>
          <a:p>
            <a:pPr marL="285750" indent="-285750">
              <a:buFont typeface="Wingdings" panose="05000000000000000000" pitchFamily="2" charset="2"/>
              <a:buChar char="q"/>
            </a:pPr>
            <a:r>
              <a:rPr lang="en-US" sz="3600" dirty="0" smtClean="0"/>
              <a:t>Viremia </a:t>
            </a:r>
            <a:r>
              <a:rPr lang="en-US" sz="3600" dirty="0"/>
              <a:t>is </a:t>
            </a:r>
            <a:r>
              <a:rPr lang="en-US" sz="3600" dirty="0" smtClean="0"/>
              <a:t>an </a:t>
            </a:r>
            <a:r>
              <a:rPr lang="en-US" sz="3600" dirty="0"/>
              <a:t>indication to reduce </a:t>
            </a:r>
            <a:r>
              <a:rPr lang="en-US" sz="3600" dirty="0" smtClean="0"/>
              <a:t>immunosuppression.</a:t>
            </a:r>
          </a:p>
          <a:p>
            <a:pPr marL="285750" indent="-285750">
              <a:buFont typeface="Wingdings" panose="05000000000000000000" pitchFamily="2" charset="2"/>
              <a:buChar char="q"/>
            </a:pPr>
            <a:r>
              <a:rPr lang="en-US" sz="3600" dirty="0"/>
              <a:t>H</a:t>
            </a:r>
            <a:r>
              <a:rPr lang="en-US" sz="3600" dirty="0" smtClean="0"/>
              <a:t>igher </a:t>
            </a:r>
            <a:r>
              <a:rPr lang="en-US" sz="3600" dirty="0"/>
              <a:t>viral loads </a:t>
            </a:r>
            <a:r>
              <a:rPr lang="en-US" sz="3600" dirty="0" smtClean="0">
                <a:sym typeface="Wingdings" panose="05000000000000000000" pitchFamily="2" charset="2"/>
              </a:rPr>
              <a:t></a:t>
            </a:r>
            <a:r>
              <a:rPr lang="en-US" sz="3600" dirty="0" smtClean="0"/>
              <a:t>greater </a:t>
            </a:r>
            <a:r>
              <a:rPr lang="en-US" sz="3600" dirty="0"/>
              <a:t>predictive value for </a:t>
            </a:r>
            <a:r>
              <a:rPr lang="en-US" sz="3600" dirty="0" smtClean="0"/>
              <a:t>BKVN</a:t>
            </a:r>
            <a:r>
              <a:rPr lang="en-US" sz="3600" dirty="0"/>
              <a:t>.</a:t>
            </a:r>
          </a:p>
        </p:txBody>
      </p:sp>
    </p:spTree>
    <p:extLst>
      <p:ext uri="{BB962C8B-B14F-4D97-AF65-F5344CB8AC3E}">
        <p14:creationId xmlns:p14="http://schemas.microsoft.com/office/powerpoint/2010/main" val="3335872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80513"/>
            <a:ext cx="12192000"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Definitions&amp; Risk factors</a:t>
            </a:r>
            <a:endParaRPr lang="en-US" sz="5400" dirty="0"/>
          </a:p>
        </p:txBody>
      </p:sp>
      <p:sp>
        <p:nvSpPr>
          <p:cNvPr id="6" name="Oval 5"/>
          <p:cNvSpPr/>
          <p:nvPr/>
        </p:nvSpPr>
        <p:spPr>
          <a:xfrm>
            <a:off x="51758" y="1667774"/>
            <a:ext cx="12071231"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Clinical manifestations</a:t>
            </a:r>
            <a:endParaRPr lang="en-US" sz="5400" dirty="0"/>
          </a:p>
        </p:txBody>
      </p:sp>
      <p:sp>
        <p:nvSpPr>
          <p:cNvPr id="7" name="Oval 6"/>
          <p:cNvSpPr/>
          <p:nvPr/>
        </p:nvSpPr>
        <p:spPr>
          <a:xfrm>
            <a:off x="1" y="3255035"/>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Diagnosis</a:t>
            </a:r>
            <a:endParaRPr lang="en-US" sz="5400" dirty="0"/>
          </a:p>
        </p:txBody>
      </p:sp>
      <p:sp>
        <p:nvSpPr>
          <p:cNvPr id="8" name="Oval 7"/>
          <p:cNvSpPr/>
          <p:nvPr/>
        </p:nvSpPr>
        <p:spPr>
          <a:xfrm>
            <a:off x="-51756" y="4842296"/>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Treatment</a:t>
            </a:r>
            <a:endParaRPr lang="en-US" sz="5400" dirty="0"/>
          </a:p>
        </p:txBody>
      </p:sp>
    </p:spTree>
    <p:extLst>
      <p:ext uri="{BB962C8B-B14F-4D97-AF65-F5344CB8AC3E}">
        <p14:creationId xmlns:p14="http://schemas.microsoft.com/office/powerpoint/2010/main" val="1141766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25" y="2605177"/>
            <a:ext cx="11910203" cy="1938992"/>
          </a:xfrm>
          <a:prstGeom prst="rect">
            <a:avLst/>
          </a:prstGeom>
        </p:spPr>
        <p:txBody>
          <a:bodyPr wrap="square">
            <a:spAutoFit/>
          </a:bodyPr>
          <a:lstStyle/>
          <a:p>
            <a:pPr marL="285750" indent="-285750">
              <a:buFont typeface="Wingdings" panose="05000000000000000000" pitchFamily="2" charset="2"/>
              <a:buChar char="q"/>
            </a:pPr>
            <a:r>
              <a:rPr lang="en-US" sz="4000" dirty="0" smtClean="0"/>
              <a:t>Levels &gt;1000 copies/mL are considered positive.</a:t>
            </a:r>
          </a:p>
          <a:p>
            <a:pPr marL="285750" indent="-285750">
              <a:buFont typeface="Wingdings" panose="05000000000000000000" pitchFamily="2" charset="2"/>
              <a:buChar char="q"/>
            </a:pPr>
            <a:r>
              <a:rPr lang="en-US" sz="4000" dirty="0" smtClean="0"/>
              <a:t>Levels &gt;10,000 copies/mL correlate with biopsy-confirmed BKVN.</a:t>
            </a:r>
            <a:endParaRPr lang="en-US" sz="4000" dirty="0"/>
          </a:p>
        </p:txBody>
      </p:sp>
      <p:sp>
        <p:nvSpPr>
          <p:cNvPr id="3" name="Rectangle 2"/>
          <p:cNvSpPr/>
          <p:nvPr/>
        </p:nvSpPr>
        <p:spPr>
          <a:xfrm>
            <a:off x="1881288" y="271097"/>
            <a:ext cx="8429423" cy="923330"/>
          </a:xfrm>
          <a:prstGeom prst="rect">
            <a:avLst/>
          </a:prstGeom>
        </p:spPr>
        <p:txBody>
          <a:bodyPr wrap="none">
            <a:spAutoFit/>
          </a:bodyPr>
          <a:lstStyle/>
          <a:p>
            <a:r>
              <a:rPr lang="en-US" sz="5400" dirty="0"/>
              <a:t>The threshold </a:t>
            </a:r>
            <a:r>
              <a:rPr lang="en-US" sz="5400" dirty="0" smtClean="0"/>
              <a:t>of plasma BKV </a:t>
            </a:r>
            <a:endParaRPr lang="en-US" sz="5400" dirty="0"/>
          </a:p>
        </p:txBody>
      </p:sp>
    </p:spTree>
    <p:extLst>
      <p:ext uri="{BB962C8B-B14F-4D97-AF65-F5344CB8AC3E}">
        <p14:creationId xmlns:p14="http://schemas.microsoft.com/office/powerpoint/2010/main" val="3124733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467" y="1711723"/>
            <a:ext cx="11817927" cy="5078313"/>
          </a:xfrm>
          <a:prstGeom prst="rect">
            <a:avLst/>
          </a:prstGeom>
        </p:spPr>
        <p:txBody>
          <a:bodyPr wrap="square">
            <a:spAutoFit/>
          </a:bodyPr>
          <a:lstStyle/>
          <a:p>
            <a:pPr marL="285750" indent="-285750">
              <a:buFont typeface="Wingdings" panose="05000000000000000000" pitchFamily="2" charset="2"/>
              <a:buChar char="q"/>
            </a:pPr>
            <a:r>
              <a:rPr lang="en-US" sz="3600" dirty="0"/>
              <a:t>T</a:t>
            </a:r>
            <a:r>
              <a:rPr lang="en-US" sz="3600" dirty="0" smtClean="0"/>
              <a:t>he best technique to </a:t>
            </a:r>
            <a:r>
              <a:rPr lang="en-US" sz="3600" dirty="0"/>
              <a:t>demonstrate resolution of </a:t>
            </a:r>
            <a:r>
              <a:rPr lang="en-US" sz="3600" dirty="0" smtClean="0"/>
              <a:t>BK activity </a:t>
            </a:r>
            <a:r>
              <a:rPr lang="en-US" sz="3600" dirty="0"/>
              <a:t>following reduction of immunosuppression. </a:t>
            </a:r>
            <a:endParaRPr lang="en-US" sz="3600" dirty="0" smtClean="0"/>
          </a:p>
          <a:p>
            <a:endParaRPr lang="en-US" sz="3600" dirty="0" smtClean="0"/>
          </a:p>
          <a:p>
            <a:pPr marL="285750" indent="-285750">
              <a:buFont typeface="Wingdings" panose="05000000000000000000" pitchFamily="2" charset="2"/>
              <a:buChar char="q"/>
            </a:pPr>
            <a:r>
              <a:rPr lang="en-US" sz="3600" dirty="0" smtClean="0"/>
              <a:t>Significant</a:t>
            </a:r>
            <a:r>
              <a:rPr lang="en-US" sz="3600" dirty="0"/>
              <a:t>, sustained Viremia (&gt;5000 </a:t>
            </a:r>
            <a:r>
              <a:rPr lang="en-US" sz="3600" dirty="0" smtClean="0"/>
              <a:t>BKV </a:t>
            </a:r>
            <a:r>
              <a:rPr lang="en-US" sz="3600" dirty="0"/>
              <a:t>copies/mL for 3 consecutive weeks) characterizes patients with high, uncontrolled viral replication, leading to parenchymal injury.</a:t>
            </a:r>
            <a:endParaRPr lang="en-US" sz="3600" dirty="0" smtClean="0"/>
          </a:p>
          <a:p>
            <a:pPr marL="285750" indent="-285750">
              <a:buFont typeface="Wingdings" panose="05000000000000000000" pitchFamily="2" charset="2"/>
              <a:buChar char="q"/>
            </a:pPr>
            <a:endParaRPr lang="en-US" sz="3600" dirty="0"/>
          </a:p>
          <a:p>
            <a:pPr marL="285750" indent="-285750">
              <a:buFont typeface="Wingdings" panose="05000000000000000000" pitchFamily="2" charset="2"/>
              <a:buChar char="q"/>
            </a:pPr>
            <a:r>
              <a:rPr lang="en-US" sz="3600" dirty="0" smtClean="0"/>
              <a:t>It is required </a:t>
            </a:r>
            <a:r>
              <a:rPr lang="en-US" sz="3600" dirty="0"/>
              <a:t>to follow-up patients who lost </a:t>
            </a:r>
            <a:r>
              <a:rPr lang="en-US" sz="3600" dirty="0" smtClean="0"/>
              <a:t>their allograft </a:t>
            </a:r>
            <a:r>
              <a:rPr lang="en-US" sz="3600" dirty="0"/>
              <a:t>because of BKVN and considered </a:t>
            </a:r>
            <a:r>
              <a:rPr lang="en-US" sz="3600" dirty="0" smtClean="0"/>
              <a:t>for Re-transplantation</a:t>
            </a:r>
            <a:endParaRPr lang="en-US" sz="3600" dirty="0"/>
          </a:p>
        </p:txBody>
      </p:sp>
      <p:sp>
        <p:nvSpPr>
          <p:cNvPr id="3" name="Rectangle 2"/>
          <p:cNvSpPr/>
          <p:nvPr/>
        </p:nvSpPr>
        <p:spPr>
          <a:xfrm>
            <a:off x="1548446" y="196044"/>
            <a:ext cx="9343968" cy="1107996"/>
          </a:xfrm>
          <a:prstGeom prst="rect">
            <a:avLst/>
          </a:prstGeom>
          <a:solidFill>
            <a:schemeClr val="accent1">
              <a:lumMod val="20000"/>
              <a:lumOff val="80000"/>
            </a:schemeClr>
          </a:solidFill>
        </p:spPr>
        <p:txBody>
          <a:bodyPr wrap="none">
            <a:spAutoFit/>
          </a:bodyPr>
          <a:lstStyle/>
          <a:p>
            <a:r>
              <a:rPr lang="en-US" sz="6600" b="1" dirty="0" smtClean="0">
                <a:effectLst>
                  <a:outerShdw blurRad="38100" dist="38100" dir="2700000" algn="tl">
                    <a:srgbClr val="000000">
                      <a:alpha val="43137"/>
                    </a:srgbClr>
                  </a:outerShdw>
                </a:effectLst>
              </a:rPr>
              <a:t>Serial </a:t>
            </a:r>
            <a:r>
              <a:rPr lang="en-US" sz="6600" b="1" dirty="0">
                <a:effectLst>
                  <a:outerShdw blurRad="38100" dist="38100" dir="2700000" algn="tl">
                    <a:srgbClr val="000000">
                      <a:alpha val="43137"/>
                    </a:srgbClr>
                  </a:outerShdw>
                </a:effectLst>
              </a:rPr>
              <a:t>estimate of viremia </a:t>
            </a:r>
          </a:p>
        </p:txBody>
      </p:sp>
    </p:spTree>
    <p:extLst>
      <p:ext uri="{BB962C8B-B14F-4D97-AF65-F5344CB8AC3E}">
        <p14:creationId xmlns:p14="http://schemas.microsoft.com/office/powerpoint/2010/main" val="2864041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American Society of Transplantation (AST) (@AST_info) | Twitter"/>
          <p:cNvSpPr>
            <a:spLocks noChangeAspect="1" noChangeArrowheads="1"/>
          </p:cNvSpPr>
          <p:nvPr/>
        </p:nvSpPr>
        <p:spPr bwMode="auto">
          <a:xfrm>
            <a:off x="356466" y="801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4558994" y="151664"/>
            <a:ext cx="2687782" cy="1447800"/>
          </a:xfrm>
          <a:prstGeom prst="rect">
            <a:avLst/>
          </a:prstGeom>
        </p:spPr>
      </p:pic>
      <p:sp>
        <p:nvSpPr>
          <p:cNvPr id="2" name="Rectangle 1"/>
          <p:cNvSpPr/>
          <p:nvPr/>
        </p:nvSpPr>
        <p:spPr>
          <a:xfrm>
            <a:off x="263236" y="2473036"/>
            <a:ext cx="11853413" cy="3416320"/>
          </a:xfrm>
          <a:prstGeom prst="rect">
            <a:avLst/>
          </a:prstGeom>
        </p:spPr>
        <p:txBody>
          <a:bodyPr wrap="square">
            <a:spAutoFit/>
          </a:bodyPr>
          <a:lstStyle/>
          <a:p>
            <a:r>
              <a:rPr lang="en-US" sz="3600" dirty="0" smtClean="0"/>
              <a:t>Screening </a:t>
            </a:r>
            <a:r>
              <a:rPr lang="en-US" sz="3600" dirty="0"/>
              <a:t>all recipients of </a:t>
            </a:r>
            <a:r>
              <a:rPr lang="en-US" sz="3600" dirty="0" smtClean="0"/>
              <a:t>BKV using </a:t>
            </a:r>
            <a:r>
              <a:rPr lang="en-US" sz="3600" dirty="0"/>
              <a:t>quantitative plasma </a:t>
            </a:r>
            <a:r>
              <a:rPr lang="en-US" sz="3600" dirty="0" smtClean="0"/>
              <a:t>PCR </a:t>
            </a:r>
            <a:r>
              <a:rPr lang="en-US" sz="3600" dirty="0"/>
              <a:t>at least </a:t>
            </a:r>
            <a:r>
              <a:rPr lang="en-US" sz="3600" b="1" i="1" u="sng" dirty="0"/>
              <a:t>monthly </a:t>
            </a:r>
            <a:r>
              <a:rPr lang="en-US" sz="3600" dirty="0"/>
              <a:t>for the first 3 to 6 months after </a:t>
            </a:r>
            <a:r>
              <a:rPr lang="en-US" sz="3600" dirty="0" err="1" smtClean="0"/>
              <a:t>Tx</a:t>
            </a:r>
            <a:r>
              <a:rPr lang="en-US" sz="3600" dirty="0" smtClean="0"/>
              <a:t>. then </a:t>
            </a:r>
            <a:r>
              <a:rPr lang="en-US" sz="3600" b="1" i="1" u="sng" dirty="0" smtClean="0"/>
              <a:t>every </a:t>
            </a:r>
            <a:r>
              <a:rPr lang="en-US" sz="3600" b="1" i="1" u="sng" dirty="0"/>
              <a:t>3 months </a:t>
            </a:r>
            <a:r>
              <a:rPr lang="en-US" sz="3600" dirty="0"/>
              <a:t>until </a:t>
            </a:r>
            <a:r>
              <a:rPr lang="en-US" sz="3600" dirty="0" smtClean="0"/>
              <a:t>the </a:t>
            </a:r>
            <a:r>
              <a:rPr lang="en-US" sz="3600" dirty="0"/>
              <a:t>first </a:t>
            </a:r>
            <a:r>
              <a:rPr lang="en-US" sz="3600" dirty="0" smtClean="0"/>
              <a:t>year</a:t>
            </a:r>
            <a:r>
              <a:rPr lang="en-US" sz="3600" dirty="0"/>
              <a:t>, and subsequently whenever there </a:t>
            </a:r>
            <a:r>
              <a:rPr lang="en-US" sz="3600" dirty="0" smtClean="0"/>
              <a:t>is an </a:t>
            </a:r>
            <a:r>
              <a:rPr lang="en-US" sz="3600" dirty="0"/>
              <a:t>unexplained rise in serum creatinine and after treatment for acute </a:t>
            </a:r>
            <a:r>
              <a:rPr lang="en-US" sz="3600" dirty="0" smtClean="0"/>
              <a:t>rejection.</a:t>
            </a:r>
          </a:p>
          <a:p>
            <a:endParaRPr lang="en-US" sz="3600" dirty="0"/>
          </a:p>
        </p:txBody>
      </p:sp>
      <p:sp>
        <p:nvSpPr>
          <p:cNvPr id="4" name="Rectangle 3"/>
          <p:cNvSpPr/>
          <p:nvPr/>
        </p:nvSpPr>
        <p:spPr>
          <a:xfrm>
            <a:off x="150232" y="1544046"/>
            <a:ext cx="11966417" cy="769441"/>
          </a:xfrm>
          <a:prstGeom prst="rect">
            <a:avLst/>
          </a:prstGeom>
        </p:spPr>
        <p:txBody>
          <a:bodyPr wrap="none">
            <a:spAutoFit/>
          </a:bodyPr>
          <a:lstStyle/>
          <a:p>
            <a:r>
              <a:rPr lang="en-US" sz="4400" b="1" i="1" u="sng" dirty="0">
                <a:effectLst>
                  <a:outerShdw blurRad="38100" dist="38100" dir="2700000" algn="tl">
                    <a:srgbClr val="000000">
                      <a:alpha val="43137"/>
                    </a:srgbClr>
                  </a:outerShdw>
                </a:effectLst>
              </a:rPr>
              <a:t>KDIGO guidelines for kidney transplant recipients :</a:t>
            </a:r>
          </a:p>
        </p:txBody>
      </p:sp>
    </p:spTree>
    <p:extLst>
      <p:ext uri="{BB962C8B-B14F-4D97-AF65-F5344CB8AC3E}">
        <p14:creationId xmlns:p14="http://schemas.microsoft.com/office/powerpoint/2010/main" val="11748618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0710" y="-61978"/>
            <a:ext cx="2143125" cy="2143125"/>
          </a:xfrm>
          <a:prstGeom prst="rect">
            <a:avLst/>
          </a:prstGeom>
        </p:spPr>
      </p:pic>
      <p:sp>
        <p:nvSpPr>
          <p:cNvPr id="7" name="AutoShape 4" descr="American Society of Transplantation (AST) (@AST_info) | Twitter"/>
          <p:cNvSpPr>
            <a:spLocks noChangeAspect="1" noChangeArrowheads="1"/>
          </p:cNvSpPr>
          <p:nvPr/>
        </p:nvSpPr>
        <p:spPr bwMode="auto">
          <a:xfrm>
            <a:off x="356466" y="801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2921512"/>
            <a:ext cx="12095018" cy="2308324"/>
          </a:xfrm>
          <a:prstGeom prst="rect">
            <a:avLst/>
          </a:prstGeom>
        </p:spPr>
        <p:txBody>
          <a:bodyPr wrap="square">
            <a:spAutoFit/>
          </a:bodyPr>
          <a:lstStyle/>
          <a:p>
            <a:r>
              <a:rPr lang="en-US" sz="3600" dirty="0" smtClean="0"/>
              <a:t> </a:t>
            </a:r>
            <a:r>
              <a:rPr lang="en-US" sz="3600" dirty="0"/>
              <a:t>R</a:t>
            </a:r>
            <a:r>
              <a:rPr lang="en-US" sz="3600" dirty="0" smtClean="0"/>
              <a:t>ecommend </a:t>
            </a:r>
            <a:r>
              <a:rPr lang="en-US" sz="3600" dirty="0"/>
              <a:t>quantitative </a:t>
            </a:r>
            <a:r>
              <a:rPr lang="en-US" sz="3600" dirty="0" smtClean="0"/>
              <a:t>PCR </a:t>
            </a:r>
            <a:r>
              <a:rPr lang="en-US" sz="3600" b="1" i="1" u="sng" dirty="0"/>
              <a:t>monthly </a:t>
            </a:r>
            <a:r>
              <a:rPr lang="en-US" sz="3600" dirty="0"/>
              <a:t>up to month 9 post-transplant followed by testing </a:t>
            </a:r>
            <a:r>
              <a:rPr lang="en-US" sz="3600" b="1" i="1" u="sng" dirty="0"/>
              <a:t>every 3 months </a:t>
            </a:r>
            <a:r>
              <a:rPr lang="en-US" sz="3600" dirty="0"/>
              <a:t>up to 2 years</a:t>
            </a:r>
          </a:p>
          <a:p>
            <a:r>
              <a:rPr lang="en-US" sz="3600" dirty="0" smtClean="0"/>
              <a:t>or </a:t>
            </a:r>
            <a:r>
              <a:rPr lang="en-US" sz="3600" dirty="0"/>
              <a:t>at the time of surveillance and indication of an allograft biopsy. </a:t>
            </a:r>
            <a:r>
              <a:rPr lang="en-US" sz="3600" dirty="0" smtClean="0"/>
              <a:t> </a:t>
            </a:r>
            <a:endParaRPr lang="en-US" sz="3600" dirty="0"/>
          </a:p>
        </p:txBody>
      </p:sp>
      <p:sp>
        <p:nvSpPr>
          <p:cNvPr id="4" name="Rectangle 3"/>
          <p:cNvSpPr/>
          <p:nvPr/>
        </p:nvSpPr>
        <p:spPr>
          <a:xfrm>
            <a:off x="356466" y="1557034"/>
            <a:ext cx="11291874" cy="769441"/>
          </a:xfrm>
          <a:prstGeom prst="rect">
            <a:avLst/>
          </a:prstGeom>
        </p:spPr>
        <p:txBody>
          <a:bodyPr wrap="none">
            <a:spAutoFit/>
          </a:bodyPr>
          <a:lstStyle/>
          <a:p>
            <a:r>
              <a:rPr lang="en-US" sz="4400" b="1" i="1" u="sng" dirty="0">
                <a:effectLst>
                  <a:outerShdw blurRad="38100" dist="38100" dir="2700000" algn="tl">
                    <a:srgbClr val="000000">
                      <a:alpha val="43137"/>
                    </a:srgbClr>
                  </a:outerShdw>
                </a:effectLst>
              </a:rPr>
              <a:t>AST  guidelines for kidney transplant recipients:</a:t>
            </a:r>
          </a:p>
        </p:txBody>
      </p:sp>
    </p:spTree>
    <p:extLst>
      <p:ext uri="{BB962C8B-B14F-4D97-AF65-F5344CB8AC3E}">
        <p14:creationId xmlns:p14="http://schemas.microsoft.com/office/powerpoint/2010/main" val="623367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6339"/>
            <a:ext cx="12192000" cy="1077218"/>
          </a:xfrm>
          <a:prstGeom prst="rect">
            <a:avLst/>
          </a:prstGeom>
        </p:spPr>
        <p:txBody>
          <a:bodyPr wrap="square">
            <a:spAutoFit/>
          </a:bodyPr>
          <a:lstStyle/>
          <a:p>
            <a:r>
              <a:rPr lang="en-US" sz="3200" dirty="0" smtClean="0"/>
              <a:t>PCR primers are less sensitive to genotypes 2,3 and 4 (10/000 copies of those are necessary to become PCR +</a:t>
            </a:r>
            <a:r>
              <a:rPr lang="en-US" sz="3200" dirty="0" err="1" smtClean="0"/>
              <a:t>ve</a:t>
            </a:r>
            <a:r>
              <a:rPr lang="en-US" sz="3200" dirty="0" smtClean="0"/>
              <a:t> </a:t>
            </a:r>
            <a:r>
              <a:rPr lang="en-US" sz="3200" smtClean="0"/>
              <a:t>than Genotype 1).</a:t>
            </a:r>
            <a:endParaRPr lang="en-US" sz="3200" dirty="0"/>
          </a:p>
        </p:txBody>
      </p:sp>
      <p:sp>
        <p:nvSpPr>
          <p:cNvPr id="3" name="TextBox 2"/>
          <p:cNvSpPr txBox="1"/>
          <p:nvPr/>
        </p:nvSpPr>
        <p:spPr>
          <a:xfrm>
            <a:off x="2549236" y="387927"/>
            <a:ext cx="6577122"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rPr>
              <a:t>False negative of PCR?</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260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399" t="23627" r="3541" b="56531"/>
          <a:stretch/>
        </p:blipFill>
        <p:spPr>
          <a:xfrm>
            <a:off x="0" y="1769028"/>
            <a:ext cx="12145405" cy="2879172"/>
          </a:xfrm>
          <a:prstGeom prst="rect">
            <a:avLst/>
          </a:prstGeom>
        </p:spPr>
      </p:pic>
      <p:sp>
        <p:nvSpPr>
          <p:cNvPr id="3" name="Rectangle 2"/>
          <p:cNvSpPr/>
          <p:nvPr/>
        </p:nvSpPr>
        <p:spPr>
          <a:xfrm>
            <a:off x="324523" y="948727"/>
            <a:ext cx="11689803" cy="584775"/>
          </a:xfrm>
          <a:prstGeom prst="rect">
            <a:avLst/>
          </a:prstGeom>
          <a:solidFill>
            <a:srgbClr val="FFFF00"/>
          </a:solidFill>
        </p:spPr>
        <p:txBody>
          <a:bodyPr wrap="none">
            <a:spAutoFit/>
          </a:bodyPr>
          <a:lstStyle/>
          <a:p>
            <a:r>
              <a:rPr lang="en-US" sz="3200" b="1" dirty="0" smtClean="0"/>
              <a:t>Plasma Screening tests for BK polyomavirus-associated nephropathy</a:t>
            </a:r>
            <a:endParaRPr lang="en-US" sz="3200" b="1" dirty="0"/>
          </a:p>
        </p:txBody>
      </p:sp>
      <p:sp>
        <p:nvSpPr>
          <p:cNvPr id="4" name="Rectangle 3"/>
          <p:cNvSpPr/>
          <p:nvPr/>
        </p:nvSpPr>
        <p:spPr>
          <a:xfrm>
            <a:off x="46591" y="5813098"/>
            <a:ext cx="12098815" cy="646331"/>
          </a:xfrm>
          <a:prstGeom prst="rect">
            <a:avLst/>
          </a:prstGeom>
        </p:spPr>
        <p:txBody>
          <a:bodyPr wrap="square">
            <a:spAutoFit/>
          </a:bodyPr>
          <a:lstStyle/>
          <a:p>
            <a:r>
              <a:rPr lang="en-US" b="0" i="0" dirty="0" smtClean="0">
                <a:solidFill>
                  <a:srgbClr val="000000"/>
                </a:solidFill>
                <a:effectLst/>
                <a:latin typeface="Verdana" panose="020B0604030504040204" pitchFamily="34" charset="0"/>
              </a:rPr>
              <a:t>¶ Plasma qualitative PCR is also available but has limited clinical value and should generally not be used.</a:t>
            </a:r>
            <a:endParaRPr lang="en-US" dirty="0"/>
          </a:p>
        </p:txBody>
      </p:sp>
      <p:sp>
        <p:nvSpPr>
          <p:cNvPr id="5" name="TextBox 4"/>
          <p:cNvSpPr txBox="1"/>
          <p:nvPr/>
        </p:nvSpPr>
        <p:spPr>
          <a:xfrm>
            <a:off x="2104846" y="2774484"/>
            <a:ext cx="809837" cy="584775"/>
          </a:xfrm>
          <a:prstGeom prst="rect">
            <a:avLst/>
          </a:prstGeom>
          <a:solidFill>
            <a:schemeClr val="bg1"/>
          </a:solidFill>
        </p:spPr>
        <p:txBody>
          <a:bodyPr wrap="none" rtlCol="0">
            <a:spAutoFit/>
          </a:bodyPr>
          <a:lstStyle/>
          <a:p>
            <a:r>
              <a:rPr lang="en-US" sz="3200" dirty="0" smtClean="0"/>
              <a:t>100</a:t>
            </a:r>
            <a:endParaRPr lang="en-US" sz="3200" dirty="0"/>
          </a:p>
        </p:txBody>
      </p:sp>
      <p:sp>
        <p:nvSpPr>
          <p:cNvPr id="6" name="TextBox 5"/>
          <p:cNvSpPr txBox="1"/>
          <p:nvPr/>
        </p:nvSpPr>
        <p:spPr>
          <a:xfrm>
            <a:off x="3470695" y="2774483"/>
            <a:ext cx="601447" cy="584775"/>
          </a:xfrm>
          <a:prstGeom prst="rect">
            <a:avLst/>
          </a:prstGeom>
          <a:solidFill>
            <a:schemeClr val="bg1"/>
          </a:solidFill>
        </p:spPr>
        <p:txBody>
          <a:bodyPr wrap="none" rtlCol="0">
            <a:spAutoFit/>
          </a:bodyPr>
          <a:lstStyle/>
          <a:p>
            <a:r>
              <a:rPr lang="en-US" sz="3200" dirty="0" smtClean="0"/>
              <a:t>90</a:t>
            </a:r>
            <a:endParaRPr lang="en-US" sz="3200" dirty="0"/>
          </a:p>
        </p:txBody>
      </p:sp>
      <p:sp>
        <p:nvSpPr>
          <p:cNvPr id="7" name="TextBox 6"/>
          <p:cNvSpPr txBox="1"/>
          <p:nvPr/>
        </p:nvSpPr>
        <p:spPr>
          <a:xfrm>
            <a:off x="4353463" y="2774483"/>
            <a:ext cx="1224951" cy="400110"/>
          </a:xfrm>
          <a:prstGeom prst="rect">
            <a:avLst/>
          </a:prstGeom>
          <a:solidFill>
            <a:schemeClr val="bg1"/>
          </a:solidFill>
        </p:spPr>
        <p:txBody>
          <a:bodyPr wrap="square" rtlCol="0">
            <a:spAutoFit/>
          </a:bodyPr>
          <a:lstStyle/>
          <a:p>
            <a:r>
              <a:rPr lang="en-US" sz="2000" dirty="0" smtClean="0"/>
              <a:t>Moderate</a:t>
            </a:r>
            <a:endParaRPr lang="en-US" sz="2000" dirty="0"/>
          </a:p>
        </p:txBody>
      </p:sp>
      <p:sp>
        <p:nvSpPr>
          <p:cNvPr id="8" name="TextBox 7"/>
          <p:cNvSpPr txBox="1"/>
          <p:nvPr/>
        </p:nvSpPr>
        <p:spPr>
          <a:xfrm>
            <a:off x="5660071" y="2733613"/>
            <a:ext cx="825262" cy="400110"/>
          </a:xfrm>
          <a:prstGeom prst="rect">
            <a:avLst/>
          </a:prstGeom>
          <a:solidFill>
            <a:schemeClr val="bg1"/>
          </a:solidFill>
        </p:spPr>
        <p:txBody>
          <a:bodyPr wrap="square" rtlCol="0">
            <a:spAutoFit/>
          </a:bodyPr>
          <a:lstStyle/>
          <a:p>
            <a:r>
              <a:rPr lang="en-US" sz="2000" dirty="0" smtClean="0"/>
              <a:t>High</a:t>
            </a:r>
            <a:endParaRPr lang="en-US" sz="2000" dirty="0"/>
          </a:p>
        </p:txBody>
      </p:sp>
      <p:sp>
        <p:nvSpPr>
          <p:cNvPr id="9" name="TextBox 8"/>
          <p:cNvSpPr txBox="1"/>
          <p:nvPr/>
        </p:nvSpPr>
        <p:spPr>
          <a:xfrm>
            <a:off x="6860759" y="2698400"/>
            <a:ext cx="2588042" cy="1631216"/>
          </a:xfrm>
          <a:prstGeom prst="rect">
            <a:avLst/>
          </a:prstGeom>
          <a:solidFill>
            <a:schemeClr val="bg1"/>
          </a:solidFill>
        </p:spPr>
        <p:txBody>
          <a:bodyPr wrap="square" rtlCol="0">
            <a:spAutoFit/>
          </a:bodyPr>
          <a:lstStyle/>
          <a:p>
            <a:pPr marL="342900" indent="-342900">
              <a:buFont typeface="Wingdings" panose="05000000000000000000" pitchFamily="2" charset="2"/>
              <a:buChar char="v"/>
            </a:pPr>
            <a:r>
              <a:rPr lang="en-US" sz="2000" dirty="0" smtClean="0"/>
              <a:t>High PPV if PCR&gt;10/000</a:t>
            </a:r>
          </a:p>
          <a:p>
            <a:pPr marL="342900" indent="-342900">
              <a:buFont typeface="Wingdings" panose="05000000000000000000" pitchFamily="2" charset="2"/>
              <a:buChar char="v"/>
            </a:pPr>
            <a:r>
              <a:rPr lang="en-US" sz="2000" dirty="0" smtClean="0"/>
              <a:t>Ability to monitor response to therapy </a:t>
            </a:r>
            <a:endParaRPr lang="en-US" sz="2000" dirty="0"/>
          </a:p>
        </p:txBody>
      </p:sp>
      <p:sp>
        <p:nvSpPr>
          <p:cNvPr id="10" name="TextBox 9"/>
          <p:cNvSpPr txBox="1"/>
          <p:nvPr/>
        </p:nvSpPr>
        <p:spPr>
          <a:xfrm>
            <a:off x="9557362" y="2733613"/>
            <a:ext cx="2588042" cy="2246769"/>
          </a:xfrm>
          <a:prstGeom prst="rect">
            <a:avLst/>
          </a:prstGeom>
          <a:solidFill>
            <a:schemeClr val="bg1"/>
          </a:solidFill>
        </p:spPr>
        <p:txBody>
          <a:bodyPr wrap="square" rtlCol="0">
            <a:spAutoFit/>
          </a:bodyPr>
          <a:lstStyle/>
          <a:p>
            <a:pPr marL="342900" indent="-342900">
              <a:buFont typeface="Wingdings" panose="05000000000000000000" pitchFamily="2" charset="2"/>
              <a:buChar char="v"/>
            </a:pPr>
            <a:r>
              <a:rPr lang="en-US" sz="2000" dirty="0" smtClean="0"/>
              <a:t>Relative Expensive</a:t>
            </a:r>
          </a:p>
          <a:p>
            <a:pPr marL="342900" indent="-342900">
              <a:buFont typeface="Wingdings" panose="05000000000000000000" pitchFamily="2" charset="2"/>
              <a:buChar char="v"/>
            </a:pPr>
            <a:r>
              <a:rPr lang="en-US" sz="2000" dirty="0" smtClean="0"/>
              <a:t>Non standardized between assays</a:t>
            </a:r>
          </a:p>
          <a:p>
            <a:pPr marL="342900" indent="-342900">
              <a:buFont typeface="Wingdings" panose="05000000000000000000" pitchFamily="2" charset="2"/>
              <a:buChar char="v"/>
            </a:pPr>
            <a:r>
              <a:rPr lang="en-US" sz="2000" dirty="0" smtClean="0"/>
              <a:t>Rare reports of BKVN without concomitant DNA positivity</a:t>
            </a:r>
            <a:endParaRPr lang="en-US" sz="2000" dirty="0"/>
          </a:p>
        </p:txBody>
      </p:sp>
      <p:sp>
        <p:nvSpPr>
          <p:cNvPr id="11" name="Cloud 10"/>
          <p:cNvSpPr/>
          <p:nvPr/>
        </p:nvSpPr>
        <p:spPr>
          <a:xfrm>
            <a:off x="0" y="2366218"/>
            <a:ext cx="1736785" cy="1262627"/>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20292024">
            <a:off x="635900" y="3621607"/>
            <a:ext cx="1259457" cy="2175807"/>
          </a:xfrm>
          <a:prstGeom prst="downArrow">
            <a:avLst>
              <a:gd name="adj1" fmla="val 15235"/>
              <a:gd name="adj2" fmla="val 26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063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4559" y="154191"/>
            <a:ext cx="9669635" cy="707886"/>
          </a:xfrm>
          <a:prstGeom prst="rect">
            <a:avLst/>
          </a:prstGeom>
        </p:spPr>
        <p:txBody>
          <a:bodyPr wrap="none">
            <a:spAutoFit/>
          </a:bodyPr>
          <a:lstStyle/>
          <a:p>
            <a:r>
              <a:rPr lang="en-US" sz="4000" b="1" dirty="0">
                <a:solidFill>
                  <a:srgbClr val="000000"/>
                </a:solidFill>
                <a:latin typeface="Arial" panose="020B0604020202020204" pitchFamily="34" charset="0"/>
              </a:rPr>
              <a:t>Indication of Renal biopsy in the BKVN</a:t>
            </a:r>
          </a:p>
        </p:txBody>
      </p:sp>
      <p:pic>
        <p:nvPicPr>
          <p:cNvPr id="5" name="Picture 4"/>
          <p:cNvPicPr>
            <a:picLocks noChangeAspect="1"/>
          </p:cNvPicPr>
          <p:nvPr/>
        </p:nvPicPr>
        <p:blipFill>
          <a:blip r:embed="rId2"/>
          <a:stretch>
            <a:fillRect/>
          </a:stretch>
        </p:blipFill>
        <p:spPr>
          <a:xfrm>
            <a:off x="7022172" y="1054487"/>
            <a:ext cx="4657725" cy="2943225"/>
          </a:xfrm>
          <a:prstGeom prst="rect">
            <a:avLst/>
          </a:prstGeom>
        </p:spPr>
      </p:pic>
      <p:sp>
        <p:nvSpPr>
          <p:cNvPr id="2" name="Rectangle 1"/>
          <p:cNvSpPr/>
          <p:nvPr/>
        </p:nvSpPr>
        <p:spPr>
          <a:xfrm>
            <a:off x="149524" y="1576113"/>
            <a:ext cx="8551653" cy="3970318"/>
          </a:xfrm>
          <a:prstGeom prst="rect">
            <a:avLst/>
          </a:prstGeom>
        </p:spPr>
        <p:txBody>
          <a:bodyPr wrap="square">
            <a:spAutoFit/>
          </a:bodyPr>
          <a:lstStyle/>
          <a:p>
            <a:pPr marL="571500" indent="-571500">
              <a:buFont typeface="Wingdings" panose="05000000000000000000" pitchFamily="2" charset="2"/>
              <a:buChar char="q"/>
            </a:pPr>
            <a:r>
              <a:rPr lang="en-US" sz="3600" dirty="0">
                <a:solidFill>
                  <a:srgbClr val="000000"/>
                </a:solidFill>
                <a:latin typeface="Arial" panose="020B0604020202020204" pitchFamily="34" charset="0"/>
              </a:rPr>
              <a:t>I</a:t>
            </a:r>
            <a:r>
              <a:rPr lang="en-US" sz="3600" b="0" i="0" dirty="0" smtClean="0">
                <a:solidFill>
                  <a:srgbClr val="000000"/>
                </a:solidFill>
                <a:effectLst/>
                <a:latin typeface="Arial" panose="020B0604020202020204" pitchFamily="34" charset="0"/>
              </a:rPr>
              <a:t>f the cause for renal allograft dysfunction is uncertain.</a:t>
            </a:r>
          </a:p>
          <a:p>
            <a:pPr marL="571500" indent="-571500">
              <a:buFont typeface="Wingdings" panose="05000000000000000000" pitchFamily="2" charset="2"/>
              <a:buChar char="q"/>
            </a:pPr>
            <a:endParaRPr lang="en-US" sz="3600" dirty="0">
              <a:solidFill>
                <a:srgbClr val="000000"/>
              </a:solidFill>
              <a:latin typeface="Arial" panose="020B0604020202020204" pitchFamily="34" charset="0"/>
            </a:endParaRPr>
          </a:p>
          <a:p>
            <a:endParaRPr lang="en-US" sz="3600" b="0" i="0" dirty="0" smtClean="0">
              <a:solidFill>
                <a:srgbClr val="000000"/>
              </a:solidFill>
              <a:effectLst/>
              <a:latin typeface="Arial" panose="020B0604020202020204" pitchFamily="34" charset="0"/>
            </a:endParaRPr>
          </a:p>
          <a:p>
            <a:pPr marL="571500" indent="-571500">
              <a:buFont typeface="Wingdings" panose="05000000000000000000" pitchFamily="2" charset="2"/>
              <a:buChar char="q"/>
            </a:pPr>
            <a:r>
              <a:rPr lang="en-US" sz="3600" b="0" i="0" dirty="0" smtClean="0">
                <a:solidFill>
                  <a:srgbClr val="000000"/>
                </a:solidFill>
                <a:effectLst/>
                <a:latin typeface="Arial" panose="020B0604020202020204" pitchFamily="34" charset="0"/>
              </a:rPr>
              <a:t>If kidney dysfunction and/or viremia fail to resolve despite reducing immunosuppression.</a:t>
            </a:r>
            <a:endParaRPr lang="en-US" sz="3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22238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12972" t="37936" r="14134" b="26444"/>
          <a:stretch/>
        </p:blipFill>
        <p:spPr>
          <a:xfrm>
            <a:off x="114681" y="184030"/>
            <a:ext cx="11950798" cy="5986732"/>
          </a:xfrm>
          <a:prstGeom prst="rect">
            <a:avLst/>
          </a:prstGeom>
        </p:spPr>
      </p:pic>
    </p:spTree>
    <p:extLst>
      <p:ext uri="{BB962C8B-B14F-4D97-AF65-F5344CB8AC3E}">
        <p14:creationId xmlns:p14="http://schemas.microsoft.com/office/powerpoint/2010/main" val="4074436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9529" t="66336" r="23864" b="8330"/>
          <a:stretch/>
        </p:blipFill>
        <p:spPr>
          <a:xfrm>
            <a:off x="124691" y="1634837"/>
            <a:ext cx="12018818" cy="5108968"/>
          </a:xfrm>
          <a:prstGeom prst="rect">
            <a:avLst/>
          </a:prstGeom>
        </p:spPr>
      </p:pic>
      <p:sp>
        <p:nvSpPr>
          <p:cNvPr id="5" name="TextBox 4"/>
          <p:cNvSpPr txBox="1"/>
          <p:nvPr/>
        </p:nvSpPr>
        <p:spPr>
          <a:xfrm>
            <a:off x="2358137" y="477981"/>
            <a:ext cx="6633463" cy="1015663"/>
          </a:xfrm>
          <a:prstGeom prst="rect">
            <a:avLst/>
          </a:prstGeom>
          <a:noFill/>
        </p:spPr>
        <p:txBody>
          <a:bodyPr wrap="square" rtlCol="0">
            <a:spAutoFit/>
          </a:bodyPr>
          <a:lstStyle/>
          <a:p>
            <a:r>
              <a:rPr lang="en-US" sz="6000" dirty="0" smtClean="0"/>
              <a:t>Renal Biopsy</a:t>
            </a:r>
            <a:endParaRPr lang="en-US" sz="6000" dirty="0"/>
          </a:p>
        </p:txBody>
      </p:sp>
      <p:cxnSp>
        <p:nvCxnSpPr>
          <p:cNvPr id="7" name="Straight Connector 6"/>
          <p:cNvCxnSpPr/>
          <p:nvPr/>
        </p:nvCxnSpPr>
        <p:spPr>
          <a:xfrm flipV="1">
            <a:off x="1323109" y="1634836"/>
            <a:ext cx="7668491" cy="27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249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 y="80513"/>
            <a:ext cx="12192000"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Definitions&amp; Risk factors</a:t>
            </a:r>
            <a:endParaRPr lang="en-US" sz="5400" dirty="0"/>
          </a:p>
        </p:txBody>
      </p:sp>
      <p:sp>
        <p:nvSpPr>
          <p:cNvPr id="6" name="Oval 5"/>
          <p:cNvSpPr/>
          <p:nvPr/>
        </p:nvSpPr>
        <p:spPr>
          <a:xfrm>
            <a:off x="51758" y="1667774"/>
            <a:ext cx="12071231"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Clinical manifestations</a:t>
            </a:r>
            <a:endParaRPr lang="en-US" sz="5400" dirty="0"/>
          </a:p>
        </p:txBody>
      </p:sp>
      <p:sp>
        <p:nvSpPr>
          <p:cNvPr id="7" name="Oval 6"/>
          <p:cNvSpPr/>
          <p:nvPr/>
        </p:nvSpPr>
        <p:spPr>
          <a:xfrm>
            <a:off x="1" y="3255035"/>
            <a:ext cx="12174745" cy="158726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Diagnosis</a:t>
            </a:r>
            <a:endParaRPr lang="en-US" sz="5400" dirty="0"/>
          </a:p>
        </p:txBody>
      </p:sp>
      <p:sp>
        <p:nvSpPr>
          <p:cNvPr id="8" name="Oval 7"/>
          <p:cNvSpPr/>
          <p:nvPr/>
        </p:nvSpPr>
        <p:spPr>
          <a:xfrm>
            <a:off x="-51756" y="4842296"/>
            <a:ext cx="12174745" cy="1587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Treatment</a:t>
            </a:r>
            <a:endParaRPr lang="en-US" sz="5400" dirty="0"/>
          </a:p>
        </p:txBody>
      </p:sp>
    </p:spTree>
    <p:extLst>
      <p:ext uri="{BB962C8B-B14F-4D97-AF65-F5344CB8AC3E}">
        <p14:creationId xmlns:p14="http://schemas.microsoft.com/office/powerpoint/2010/main" val="3495131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s 13 01290 g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692" y="1133323"/>
            <a:ext cx="8759841" cy="5724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83216" y="-244537"/>
            <a:ext cx="4382220" cy="830997"/>
          </a:xfrm>
          <a:prstGeom prst="rect">
            <a:avLst/>
          </a:prstGeom>
        </p:spPr>
        <p:txBody>
          <a:bodyPr wrap="square">
            <a:spAutoFit/>
          </a:bodyPr>
          <a:lstStyle/>
          <a:p>
            <a:r>
              <a:rPr lang="en-US" sz="4800" dirty="0" smtClean="0"/>
              <a:t>BKV Genome</a:t>
            </a:r>
            <a:endParaRPr lang="en-US" sz="4800" dirty="0"/>
          </a:p>
        </p:txBody>
      </p:sp>
      <p:sp>
        <p:nvSpPr>
          <p:cNvPr id="3" name="Rectangle 2"/>
          <p:cNvSpPr/>
          <p:nvPr/>
        </p:nvSpPr>
        <p:spPr>
          <a:xfrm>
            <a:off x="55416" y="525972"/>
            <a:ext cx="6761851" cy="830997"/>
          </a:xfrm>
          <a:prstGeom prst="rect">
            <a:avLst/>
          </a:prstGeom>
          <a:solidFill>
            <a:srgbClr val="FFFF00"/>
          </a:solidFill>
          <a:ln>
            <a:solidFill>
              <a:schemeClr val="accent1">
                <a:lumMod val="75000"/>
              </a:schemeClr>
            </a:solidFill>
          </a:ln>
        </p:spPr>
        <p:txBody>
          <a:bodyPr wrap="square">
            <a:spAutoFit/>
          </a:bodyPr>
          <a:lstStyle/>
          <a:p>
            <a:pPr algn="ctr"/>
            <a:r>
              <a:rPr lang="en-US" sz="2400" dirty="0"/>
              <a:t>The T antigen is responsible for cell immortalization and the establishment of latent infection</a:t>
            </a:r>
          </a:p>
        </p:txBody>
      </p:sp>
      <p:sp>
        <p:nvSpPr>
          <p:cNvPr id="4" name="Rectangle 3"/>
          <p:cNvSpPr/>
          <p:nvPr/>
        </p:nvSpPr>
        <p:spPr>
          <a:xfrm>
            <a:off x="6227090" y="1401330"/>
            <a:ext cx="3505199" cy="830997"/>
          </a:xfrm>
          <a:prstGeom prst="rect">
            <a:avLst/>
          </a:prstGeom>
          <a:solidFill>
            <a:srgbClr val="FFFF00"/>
          </a:solidFill>
          <a:ln>
            <a:solidFill>
              <a:schemeClr val="accent1">
                <a:lumMod val="75000"/>
              </a:schemeClr>
            </a:solidFill>
          </a:ln>
        </p:spPr>
        <p:txBody>
          <a:bodyPr wrap="square">
            <a:spAutoFit/>
          </a:bodyPr>
          <a:lstStyle/>
          <a:p>
            <a:r>
              <a:rPr lang="en-US" sz="2400" dirty="0" smtClean="0"/>
              <a:t>Agno antigen aids to assembly </a:t>
            </a:r>
            <a:r>
              <a:rPr lang="en-US" sz="2400" dirty="0"/>
              <a:t>of viral particles</a:t>
            </a:r>
          </a:p>
        </p:txBody>
      </p:sp>
      <p:sp>
        <p:nvSpPr>
          <p:cNvPr id="5" name="Rectangle 4"/>
          <p:cNvSpPr/>
          <p:nvPr/>
        </p:nvSpPr>
        <p:spPr>
          <a:xfrm>
            <a:off x="9185564" y="4659762"/>
            <a:ext cx="2922027" cy="830997"/>
          </a:xfrm>
          <a:prstGeom prst="rect">
            <a:avLst/>
          </a:prstGeom>
          <a:solidFill>
            <a:srgbClr val="FFFF00"/>
          </a:solidFill>
          <a:ln>
            <a:solidFill>
              <a:schemeClr val="accent1">
                <a:lumMod val="75000"/>
              </a:schemeClr>
            </a:solidFill>
          </a:ln>
        </p:spPr>
        <p:txBody>
          <a:bodyPr wrap="square">
            <a:spAutoFit/>
          </a:bodyPr>
          <a:lstStyle/>
          <a:p>
            <a:r>
              <a:rPr lang="en-US" sz="2400" dirty="0"/>
              <a:t> </a:t>
            </a:r>
            <a:r>
              <a:rPr lang="en-US" sz="2400" dirty="0" smtClean="0"/>
              <a:t>VP </a:t>
            </a:r>
            <a:r>
              <a:rPr lang="en-US" sz="2400" dirty="0" err="1" smtClean="0"/>
              <a:t>Ags</a:t>
            </a:r>
            <a:r>
              <a:rPr lang="en-US" sz="2400" dirty="0" smtClean="0"/>
              <a:t> are mediated to </a:t>
            </a:r>
            <a:r>
              <a:rPr lang="en-US" sz="2400" dirty="0"/>
              <a:t>cell </a:t>
            </a:r>
            <a:r>
              <a:rPr lang="en-US" sz="2400" dirty="0" smtClean="0"/>
              <a:t>entry</a:t>
            </a:r>
            <a:endParaRPr lang="en-US" sz="2400" dirty="0"/>
          </a:p>
        </p:txBody>
      </p:sp>
      <p:sp>
        <p:nvSpPr>
          <p:cNvPr id="6" name="Rounded Rectangle 5"/>
          <p:cNvSpPr/>
          <p:nvPr/>
        </p:nvSpPr>
        <p:spPr>
          <a:xfrm>
            <a:off x="4159694" y="3860382"/>
            <a:ext cx="339306" cy="799381"/>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640384" y="3860381"/>
            <a:ext cx="339306" cy="799381"/>
          </a:xfrm>
          <a:prstGeom prst="round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474430" y="2607736"/>
            <a:ext cx="1108364" cy="381000"/>
          </a:xfrm>
          <a:prstGeom prst="roundRect">
            <a:avLst/>
          </a:prstGeom>
          <a:solidFill>
            <a:srgbClr val="FFE1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NCCR</a:t>
            </a:r>
            <a:endParaRPr lang="en-US" sz="2400" b="1" dirty="0">
              <a:solidFill>
                <a:schemeClr val="tx1"/>
              </a:solidFill>
            </a:endParaRPr>
          </a:p>
        </p:txBody>
      </p:sp>
      <p:cxnSp>
        <p:nvCxnSpPr>
          <p:cNvPr id="11" name="Straight Arrow Connector 10"/>
          <p:cNvCxnSpPr/>
          <p:nvPr/>
        </p:nvCxnSpPr>
        <p:spPr>
          <a:xfrm flipH="1">
            <a:off x="8506691" y="5075260"/>
            <a:ext cx="284019" cy="436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540965" y="5815411"/>
            <a:ext cx="305163" cy="477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994858" y="5815411"/>
            <a:ext cx="270578" cy="477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053949" y="5648604"/>
            <a:ext cx="555118" cy="2489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7620" y="5490759"/>
            <a:ext cx="809179" cy="646331"/>
          </a:xfrm>
          <a:prstGeom prst="rect">
            <a:avLst/>
          </a:prstGeom>
          <a:noFill/>
        </p:spPr>
        <p:txBody>
          <a:bodyPr wrap="square" rtlCol="0">
            <a:spAutoFit/>
          </a:bodyPr>
          <a:lstStyle/>
          <a:p>
            <a:pPr algn="ctr"/>
            <a:r>
              <a:rPr lang="en-US" b="1" dirty="0" smtClean="0">
                <a:solidFill>
                  <a:srgbClr val="FF0000"/>
                </a:solidFill>
              </a:rPr>
              <a:t>BKV Type 1</a:t>
            </a:r>
            <a:endParaRPr lang="en-US" b="1" dirty="0">
              <a:solidFill>
                <a:srgbClr val="FF0000"/>
              </a:solidFill>
            </a:endParaRPr>
          </a:p>
        </p:txBody>
      </p:sp>
      <p:sp>
        <p:nvSpPr>
          <p:cNvPr id="21" name="TextBox 20"/>
          <p:cNvSpPr txBox="1"/>
          <p:nvPr/>
        </p:nvSpPr>
        <p:spPr>
          <a:xfrm>
            <a:off x="8051243" y="6195417"/>
            <a:ext cx="809179" cy="646331"/>
          </a:xfrm>
          <a:prstGeom prst="rect">
            <a:avLst/>
          </a:prstGeom>
          <a:noFill/>
        </p:spPr>
        <p:txBody>
          <a:bodyPr wrap="square" rtlCol="0">
            <a:spAutoFit/>
          </a:bodyPr>
          <a:lstStyle/>
          <a:p>
            <a:pPr algn="ctr"/>
            <a:r>
              <a:rPr lang="en-US" b="1" dirty="0" smtClean="0">
                <a:solidFill>
                  <a:srgbClr val="FF0000"/>
                </a:solidFill>
              </a:rPr>
              <a:t>BKV Type 2</a:t>
            </a:r>
            <a:endParaRPr lang="en-US" b="1" dirty="0">
              <a:solidFill>
                <a:srgbClr val="FF0000"/>
              </a:solidFill>
            </a:endParaRPr>
          </a:p>
        </p:txBody>
      </p:sp>
      <p:sp>
        <p:nvSpPr>
          <p:cNvPr id="22" name="TextBox 21"/>
          <p:cNvSpPr txBox="1"/>
          <p:nvPr/>
        </p:nvSpPr>
        <p:spPr>
          <a:xfrm>
            <a:off x="9053949" y="6252531"/>
            <a:ext cx="809179" cy="646331"/>
          </a:xfrm>
          <a:prstGeom prst="rect">
            <a:avLst/>
          </a:prstGeom>
          <a:noFill/>
        </p:spPr>
        <p:txBody>
          <a:bodyPr wrap="square" rtlCol="0">
            <a:spAutoFit/>
          </a:bodyPr>
          <a:lstStyle/>
          <a:p>
            <a:pPr algn="ctr"/>
            <a:r>
              <a:rPr lang="en-US" b="1" dirty="0" smtClean="0">
                <a:solidFill>
                  <a:srgbClr val="FF0000"/>
                </a:solidFill>
              </a:rPr>
              <a:t>BKV Type 3</a:t>
            </a:r>
            <a:endParaRPr lang="en-US" b="1" dirty="0">
              <a:solidFill>
                <a:srgbClr val="FF0000"/>
              </a:solidFill>
            </a:endParaRPr>
          </a:p>
        </p:txBody>
      </p:sp>
      <p:sp>
        <p:nvSpPr>
          <p:cNvPr id="23" name="TextBox 22"/>
          <p:cNvSpPr txBox="1"/>
          <p:nvPr/>
        </p:nvSpPr>
        <p:spPr>
          <a:xfrm>
            <a:off x="9539168" y="5561839"/>
            <a:ext cx="809179" cy="646331"/>
          </a:xfrm>
          <a:prstGeom prst="rect">
            <a:avLst/>
          </a:prstGeom>
          <a:noFill/>
        </p:spPr>
        <p:txBody>
          <a:bodyPr wrap="square" rtlCol="0">
            <a:spAutoFit/>
          </a:bodyPr>
          <a:lstStyle/>
          <a:p>
            <a:pPr algn="ctr"/>
            <a:r>
              <a:rPr lang="en-US" b="1" dirty="0" smtClean="0">
                <a:solidFill>
                  <a:srgbClr val="FF0000"/>
                </a:solidFill>
              </a:rPr>
              <a:t>BKV Type 4</a:t>
            </a:r>
            <a:endParaRPr lang="en-US" b="1" dirty="0">
              <a:solidFill>
                <a:srgbClr val="FF0000"/>
              </a:solidFill>
            </a:endParaRPr>
          </a:p>
        </p:txBody>
      </p:sp>
    </p:spTree>
    <p:extLst>
      <p:ext uri="{BB962C8B-B14F-4D97-AF65-F5344CB8AC3E}">
        <p14:creationId xmlns:p14="http://schemas.microsoft.com/office/powerpoint/2010/main" val="733633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8472" t="25625" r="29562" b="44181"/>
          <a:stretch/>
        </p:blipFill>
        <p:spPr>
          <a:xfrm>
            <a:off x="506085" y="1309005"/>
            <a:ext cx="11754926" cy="5166557"/>
          </a:xfrm>
          <a:prstGeom prst="rect">
            <a:avLst/>
          </a:prstGeom>
        </p:spPr>
      </p:pic>
      <p:sp>
        <p:nvSpPr>
          <p:cNvPr id="3" name="Rectangle 2"/>
          <p:cNvSpPr/>
          <p:nvPr/>
        </p:nvSpPr>
        <p:spPr>
          <a:xfrm>
            <a:off x="2060255" y="-123774"/>
            <a:ext cx="6715941" cy="646331"/>
          </a:xfrm>
          <a:prstGeom prst="rect">
            <a:avLst/>
          </a:prstGeom>
        </p:spPr>
        <p:txBody>
          <a:bodyPr wrap="none">
            <a:spAutoFit/>
          </a:bodyPr>
          <a:lstStyle/>
          <a:p>
            <a:r>
              <a:rPr lang="en-US" sz="3600" dirty="0" smtClean="0"/>
              <a:t>Course of BK-induced nephropathy</a:t>
            </a:r>
            <a:endParaRPr lang="en-US" sz="3600" dirty="0"/>
          </a:p>
        </p:txBody>
      </p:sp>
      <p:sp>
        <p:nvSpPr>
          <p:cNvPr id="6" name="TextBox 5"/>
          <p:cNvSpPr txBox="1"/>
          <p:nvPr/>
        </p:nvSpPr>
        <p:spPr>
          <a:xfrm>
            <a:off x="3918785" y="6333400"/>
            <a:ext cx="4237250" cy="523220"/>
          </a:xfrm>
          <a:prstGeom prst="rect">
            <a:avLst/>
          </a:prstGeom>
          <a:noFill/>
        </p:spPr>
        <p:txBody>
          <a:bodyPr wrap="none" rtlCol="0">
            <a:spAutoFit/>
          </a:bodyPr>
          <a:lstStyle/>
          <a:p>
            <a:r>
              <a:rPr lang="en-US" sz="2800" dirty="0" smtClean="0"/>
              <a:t>Post </a:t>
            </a:r>
            <a:r>
              <a:rPr lang="en-US" sz="2800" dirty="0" err="1" smtClean="0"/>
              <a:t>Tx</a:t>
            </a:r>
            <a:r>
              <a:rPr lang="en-US" sz="2800" dirty="0" smtClean="0"/>
              <a:t>. Follow-up (months)</a:t>
            </a:r>
            <a:endParaRPr lang="en-US" sz="2800" dirty="0"/>
          </a:p>
        </p:txBody>
      </p:sp>
      <p:sp>
        <p:nvSpPr>
          <p:cNvPr id="7" name="Rectangle 6"/>
          <p:cNvSpPr/>
          <p:nvPr/>
        </p:nvSpPr>
        <p:spPr>
          <a:xfrm>
            <a:off x="1918854" y="462327"/>
            <a:ext cx="2168236" cy="830997"/>
          </a:xfrm>
          <a:prstGeom prst="rect">
            <a:avLst/>
          </a:prstGeom>
          <a:solidFill>
            <a:srgbClr val="C1FFFF"/>
          </a:solidFill>
        </p:spPr>
        <p:txBody>
          <a:bodyPr wrap="square">
            <a:spAutoFit/>
          </a:bodyPr>
          <a:lstStyle/>
          <a:p>
            <a:r>
              <a:rPr lang="en-US" sz="2400" dirty="0"/>
              <a:t>Intervention is not </a:t>
            </a:r>
            <a:r>
              <a:rPr lang="en-US" sz="2400" dirty="0" smtClean="0"/>
              <a:t>indicated</a:t>
            </a:r>
            <a:endParaRPr lang="en-US" sz="2400" dirty="0"/>
          </a:p>
        </p:txBody>
      </p:sp>
      <p:sp>
        <p:nvSpPr>
          <p:cNvPr id="9" name="Rectangle 8"/>
          <p:cNvSpPr/>
          <p:nvPr/>
        </p:nvSpPr>
        <p:spPr>
          <a:xfrm>
            <a:off x="10032128" y="402329"/>
            <a:ext cx="2159872" cy="830997"/>
          </a:xfrm>
          <a:prstGeom prst="rect">
            <a:avLst/>
          </a:prstGeom>
          <a:solidFill>
            <a:srgbClr val="00FFFF"/>
          </a:solidFill>
        </p:spPr>
        <p:txBody>
          <a:bodyPr wrap="square">
            <a:spAutoFit/>
          </a:bodyPr>
          <a:lstStyle/>
          <a:p>
            <a:pPr algn="ctr"/>
            <a:r>
              <a:rPr lang="en-US" sz="2400" dirty="0" smtClean="0"/>
              <a:t>Ineffectual</a:t>
            </a:r>
            <a:r>
              <a:rPr lang="en-US" sz="2400" dirty="0"/>
              <a:t>, late </a:t>
            </a:r>
            <a:r>
              <a:rPr lang="en-US" sz="2400" dirty="0" smtClean="0"/>
              <a:t>intervention</a:t>
            </a:r>
            <a:endParaRPr lang="en-US" sz="2400" dirty="0"/>
          </a:p>
        </p:txBody>
      </p:sp>
      <p:grpSp>
        <p:nvGrpSpPr>
          <p:cNvPr id="5" name="Group 4"/>
          <p:cNvGrpSpPr/>
          <p:nvPr/>
        </p:nvGrpSpPr>
        <p:grpSpPr>
          <a:xfrm>
            <a:off x="1500996" y="-684362"/>
            <a:ext cx="10975675" cy="8893833"/>
            <a:chOff x="1500996" y="-684362"/>
            <a:chExt cx="10975675" cy="8893833"/>
          </a:xfrm>
        </p:grpSpPr>
        <p:sp>
          <p:nvSpPr>
            <p:cNvPr id="4" name="Multiply 3"/>
            <p:cNvSpPr/>
            <p:nvPr/>
          </p:nvSpPr>
          <p:spPr>
            <a:xfrm>
              <a:off x="1500996" y="-684362"/>
              <a:ext cx="2840965" cy="8770188"/>
            </a:xfrm>
            <a:prstGeom prst="mathMultiply">
              <a:avLst>
                <a:gd name="adj1" fmla="val 27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9635706" y="-560717"/>
              <a:ext cx="2840965" cy="8770188"/>
            </a:xfrm>
            <a:prstGeom prst="mathMultiply">
              <a:avLst>
                <a:gd name="adj1" fmla="val 27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12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8472" t="25625" r="29562" b="44181"/>
          <a:stretch/>
        </p:blipFill>
        <p:spPr>
          <a:xfrm>
            <a:off x="506085" y="1309005"/>
            <a:ext cx="11754926" cy="5166557"/>
          </a:xfrm>
          <a:prstGeom prst="rect">
            <a:avLst/>
          </a:prstGeom>
        </p:spPr>
      </p:pic>
      <p:sp>
        <p:nvSpPr>
          <p:cNvPr id="3" name="Rectangle 2"/>
          <p:cNvSpPr/>
          <p:nvPr/>
        </p:nvSpPr>
        <p:spPr>
          <a:xfrm>
            <a:off x="2060255" y="-123774"/>
            <a:ext cx="6715941" cy="646331"/>
          </a:xfrm>
          <a:prstGeom prst="rect">
            <a:avLst/>
          </a:prstGeom>
        </p:spPr>
        <p:txBody>
          <a:bodyPr wrap="none">
            <a:spAutoFit/>
          </a:bodyPr>
          <a:lstStyle/>
          <a:p>
            <a:r>
              <a:rPr lang="en-US" sz="3600" dirty="0" smtClean="0"/>
              <a:t>Course of BK-induced nephropathy</a:t>
            </a:r>
            <a:endParaRPr lang="en-US" sz="3600" dirty="0"/>
          </a:p>
        </p:txBody>
      </p:sp>
      <p:sp>
        <p:nvSpPr>
          <p:cNvPr id="6" name="TextBox 5"/>
          <p:cNvSpPr txBox="1"/>
          <p:nvPr/>
        </p:nvSpPr>
        <p:spPr>
          <a:xfrm>
            <a:off x="3918785" y="6333400"/>
            <a:ext cx="4237250" cy="523220"/>
          </a:xfrm>
          <a:prstGeom prst="rect">
            <a:avLst/>
          </a:prstGeom>
          <a:noFill/>
        </p:spPr>
        <p:txBody>
          <a:bodyPr wrap="none" rtlCol="0">
            <a:spAutoFit/>
          </a:bodyPr>
          <a:lstStyle/>
          <a:p>
            <a:r>
              <a:rPr lang="en-US" sz="2800" dirty="0" smtClean="0"/>
              <a:t>Post </a:t>
            </a:r>
            <a:r>
              <a:rPr lang="en-US" sz="2800" dirty="0" err="1" smtClean="0"/>
              <a:t>Tx</a:t>
            </a:r>
            <a:r>
              <a:rPr lang="en-US" sz="2800" dirty="0" smtClean="0"/>
              <a:t>. Follow-up (months)</a:t>
            </a:r>
            <a:endParaRPr lang="en-US" sz="2800" dirty="0"/>
          </a:p>
        </p:txBody>
      </p:sp>
      <p:sp>
        <p:nvSpPr>
          <p:cNvPr id="4" name="Rectangle 3"/>
          <p:cNvSpPr/>
          <p:nvPr/>
        </p:nvSpPr>
        <p:spPr>
          <a:xfrm>
            <a:off x="77160" y="651410"/>
            <a:ext cx="3763319" cy="5943600"/>
          </a:xfrm>
          <a:prstGeom prst="rect">
            <a:avLst/>
          </a:prstGeom>
          <a:solidFill>
            <a:schemeClr val="bg1"/>
          </a:solid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636" y="1209587"/>
            <a:ext cx="3481753" cy="4524315"/>
          </a:xfrm>
          <a:prstGeom prst="rect">
            <a:avLst/>
          </a:prstGeom>
        </p:spPr>
        <p:txBody>
          <a:bodyPr wrap="square">
            <a:spAutoFit/>
          </a:bodyPr>
          <a:lstStyle/>
          <a:p>
            <a:pPr marL="457200" indent="-457200">
              <a:buFont typeface="Wingdings" panose="05000000000000000000" pitchFamily="2" charset="2"/>
              <a:buChar char="v"/>
            </a:pPr>
            <a:r>
              <a:rPr lang="en-US" sz="3200" dirty="0"/>
              <a:t>Preemptive intervention leads to resolution of the infection in 85 to 90% of </a:t>
            </a:r>
            <a:r>
              <a:rPr lang="en-US" sz="3200" dirty="0" smtClean="0"/>
              <a:t>cases.</a:t>
            </a:r>
          </a:p>
          <a:p>
            <a:pPr marL="457200" indent="-457200">
              <a:buFont typeface="Wingdings" panose="05000000000000000000" pitchFamily="2" charset="2"/>
              <a:buChar char="v"/>
            </a:pPr>
            <a:r>
              <a:rPr lang="en-US" sz="3200" dirty="0" smtClean="0"/>
              <a:t>Risk </a:t>
            </a:r>
            <a:r>
              <a:rPr lang="en-US" sz="3200" dirty="0"/>
              <a:t>of acute rejection is low (10 to 15</a:t>
            </a:r>
            <a:r>
              <a:rPr lang="en-US" sz="3200" dirty="0" smtClean="0"/>
              <a:t>%) </a:t>
            </a:r>
            <a:endParaRPr lang="en-US" sz="3200" dirty="0"/>
          </a:p>
        </p:txBody>
      </p:sp>
      <p:sp>
        <p:nvSpPr>
          <p:cNvPr id="10" name="Rectangle 9"/>
          <p:cNvSpPr/>
          <p:nvPr/>
        </p:nvSpPr>
        <p:spPr>
          <a:xfrm>
            <a:off x="9685499" y="522557"/>
            <a:ext cx="2513639" cy="5943600"/>
          </a:xfrm>
          <a:prstGeom prst="rect">
            <a:avLst/>
          </a:prstGeom>
          <a:solidFill>
            <a:schemeClr val="bg1"/>
          </a:solid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0110" y="624811"/>
            <a:ext cx="2744416" cy="5693866"/>
          </a:xfrm>
          <a:prstGeom prst="rect">
            <a:avLst/>
          </a:prstGeom>
        </p:spPr>
        <p:txBody>
          <a:bodyPr wrap="square">
            <a:spAutoFit/>
          </a:bodyPr>
          <a:lstStyle/>
          <a:p>
            <a:pPr marL="457200" indent="-457200">
              <a:buFont typeface="Wingdings" panose="05000000000000000000" pitchFamily="2" charset="2"/>
              <a:buChar char="v"/>
            </a:pPr>
            <a:r>
              <a:rPr lang="en-US" sz="2800" dirty="0" smtClean="0"/>
              <a:t>Late </a:t>
            </a:r>
            <a:r>
              <a:rPr lang="en-US" sz="2800" dirty="0"/>
              <a:t>diagnosis </a:t>
            </a:r>
            <a:r>
              <a:rPr lang="en-US" sz="2800" dirty="0" smtClean="0"/>
              <a:t>decreases </a:t>
            </a:r>
            <a:r>
              <a:rPr lang="en-US" sz="2800" dirty="0"/>
              <a:t>the likelihood of viral </a:t>
            </a:r>
            <a:r>
              <a:rPr lang="en-US" sz="2800" dirty="0" smtClean="0"/>
              <a:t>clearance.</a:t>
            </a:r>
          </a:p>
          <a:p>
            <a:pPr marL="457200" indent="-457200">
              <a:buFont typeface="Wingdings" panose="05000000000000000000" pitchFamily="2" charset="2"/>
              <a:buChar char="v"/>
            </a:pPr>
            <a:r>
              <a:rPr lang="en-US" sz="2800" dirty="0" smtClean="0"/>
              <a:t>Later diagnosis associated </a:t>
            </a:r>
            <a:r>
              <a:rPr lang="en-US" sz="2800" dirty="0"/>
              <a:t>with higher rates of premature graft loss (30 versus 10%). </a:t>
            </a:r>
          </a:p>
        </p:txBody>
      </p:sp>
      <p:sp>
        <p:nvSpPr>
          <p:cNvPr id="11" name="Bent Arrow 10"/>
          <p:cNvSpPr/>
          <p:nvPr/>
        </p:nvSpPr>
        <p:spPr>
          <a:xfrm>
            <a:off x="7849665" y="386627"/>
            <a:ext cx="1835834" cy="822960"/>
          </a:xfrm>
          <a:prstGeom prst="ben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flipH="1">
            <a:off x="3831864" y="472848"/>
            <a:ext cx="1538079" cy="786448"/>
          </a:xfrm>
          <a:prstGeom prst="ben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359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854" y="1639821"/>
            <a:ext cx="12006685" cy="2123658"/>
          </a:xfrm>
          <a:prstGeom prst="rect">
            <a:avLst/>
          </a:prstGeom>
        </p:spPr>
        <p:txBody>
          <a:bodyPr wrap="none">
            <a:spAutoFit/>
          </a:bodyPr>
          <a:lstStyle/>
          <a:p>
            <a:pPr marL="342900" indent="-342900">
              <a:buAutoNum type="alphaUcPeriod"/>
            </a:pPr>
            <a:r>
              <a:rPr lang="en-US" sz="4400" dirty="0" smtClean="0"/>
              <a:t>Manipulation </a:t>
            </a:r>
            <a:r>
              <a:rPr lang="en-US" sz="4400" dirty="0"/>
              <a:t>of Immunosuppressive </a:t>
            </a:r>
            <a:r>
              <a:rPr lang="en-US" sz="4400" dirty="0" smtClean="0"/>
              <a:t>Therapy</a:t>
            </a:r>
          </a:p>
          <a:p>
            <a:pPr marL="342900" indent="-342900">
              <a:buAutoNum type="alphaUcPeriod"/>
            </a:pPr>
            <a:r>
              <a:rPr lang="en-US" sz="4400" dirty="0"/>
              <a:t>Antiviral </a:t>
            </a:r>
            <a:r>
              <a:rPr lang="en-US" sz="4400" dirty="0" smtClean="0"/>
              <a:t>Agents</a:t>
            </a:r>
          </a:p>
          <a:p>
            <a:pPr marL="342900" indent="-342900">
              <a:buAutoNum type="alphaUcPeriod"/>
            </a:pPr>
            <a:r>
              <a:rPr lang="en-US" sz="4400" dirty="0" err="1"/>
              <a:t>Antiviremic</a:t>
            </a:r>
            <a:r>
              <a:rPr lang="en-US" sz="4400" dirty="0"/>
              <a:t> and </a:t>
            </a:r>
            <a:r>
              <a:rPr lang="en-US" sz="4400" dirty="0" err="1"/>
              <a:t>Antifibrotic</a:t>
            </a:r>
            <a:r>
              <a:rPr lang="en-US" sz="4400" dirty="0"/>
              <a:t> Combination Therapy</a:t>
            </a:r>
          </a:p>
        </p:txBody>
      </p:sp>
      <p:sp>
        <p:nvSpPr>
          <p:cNvPr id="4" name="Rectangle 3"/>
          <p:cNvSpPr/>
          <p:nvPr/>
        </p:nvSpPr>
        <p:spPr>
          <a:xfrm>
            <a:off x="-1" y="0"/>
            <a:ext cx="12139539" cy="707886"/>
          </a:xfrm>
          <a:prstGeom prst="rect">
            <a:avLst/>
          </a:prstGeom>
          <a:solidFill>
            <a:srgbClr val="FFFF00"/>
          </a:solidFill>
        </p:spPr>
        <p:txBody>
          <a:bodyPr wrap="square">
            <a:spAutoFit/>
          </a:bodyPr>
          <a:lstStyle/>
          <a:p>
            <a:r>
              <a:rPr lang="en-US" sz="4000" dirty="0"/>
              <a:t>Therapeutic Interventions Targeting BK Virus Replication</a:t>
            </a:r>
          </a:p>
        </p:txBody>
      </p:sp>
    </p:spTree>
    <p:extLst>
      <p:ext uri="{BB962C8B-B14F-4D97-AF65-F5344CB8AC3E}">
        <p14:creationId xmlns:p14="http://schemas.microsoft.com/office/powerpoint/2010/main" val="798378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887" t="21793" r="11728" b="17367"/>
          <a:stretch/>
        </p:blipFill>
        <p:spPr>
          <a:xfrm>
            <a:off x="120770" y="706767"/>
            <a:ext cx="11989095" cy="6151233"/>
          </a:xfrm>
          <a:prstGeom prst="rect">
            <a:avLst/>
          </a:prstGeom>
        </p:spPr>
      </p:pic>
      <p:sp>
        <p:nvSpPr>
          <p:cNvPr id="5" name="Rectangle 4"/>
          <p:cNvSpPr/>
          <p:nvPr/>
        </p:nvSpPr>
        <p:spPr>
          <a:xfrm>
            <a:off x="0" y="0"/>
            <a:ext cx="12308113" cy="707886"/>
          </a:xfrm>
          <a:prstGeom prst="rect">
            <a:avLst/>
          </a:prstGeom>
        </p:spPr>
        <p:txBody>
          <a:bodyPr wrap="none">
            <a:spAutoFit/>
          </a:bodyPr>
          <a:lstStyle/>
          <a:p>
            <a:r>
              <a:rPr lang="en-US" sz="4000" dirty="0"/>
              <a:t>Therapeutic Interventions Targeting BK Virus </a:t>
            </a:r>
            <a:r>
              <a:rPr lang="en-US" sz="4000" dirty="0" smtClean="0"/>
              <a:t>Replication-A</a:t>
            </a:r>
            <a:endParaRPr lang="en-US" sz="4000" dirty="0"/>
          </a:p>
        </p:txBody>
      </p:sp>
      <p:sp>
        <p:nvSpPr>
          <p:cNvPr id="3" name="Rectangle 2"/>
          <p:cNvSpPr/>
          <p:nvPr/>
        </p:nvSpPr>
        <p:spPr>
          <a:xfrm>
            <a:off x="120770" y="1011382"/>
            <a:ext cx="3640739" cy="325582"/>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049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1" y="1796673"/>
            <a:ext cx="12067309" cy="2554545"/>
          </a:xfrm>
          <a:prstGeom prst="rect">
            <a:avLst/>
          </a:prstGeom>
        </p:spPr>
        <p:txBody>
          <a:bodyPr wrap="square">
            <a:spAutoFit/>
          </a:bodyPr>
          <a:lstStyle/>
          <a:p>
            <a:r>
              <a:rPr lang="en-US" sz="4000" dirty="0" smtClean="0"/>
              <a:t> </a:t>
            </a:r>
            <a:r>
              <a:rPr lang="en-US" sz="4000" dirty="0"/>
              <a:t>Stepwise reduction </a:t>
            </a:r>
            <a:r>
              <a:rPr lang="en-US" sz="4000" dirty="0" smtClean="0"/>
              <a:t>of immunosuppressive </a:t>
            </a:r>
            <a:r>
              <a:rPr lang="en-US" sz="4000" dirty="0"/>
              <a:t>medications is recommended when BKV plasma </a:t>
            </a:r>
            <a:r>
              <a:rPr lang="en-US" sz="4000" dirty="0" smtClean="0"/>
              <a:t>PCR is </a:t>
            </a:r>
            <a:r>
              <a:rPr lang="en-US" sz="4000" dirty="0"/>
              <a:t>persistently (for 3 </a:t>
            </a:r>
            <a:r>
              <a:rPr lang="en-US" sz="4000" dirty="0" smtClean="0"/>
              <a:t>weeks and </a:t>
            </a:r>
            <a:r>
              <a:rPr lang="en-US" sz="4000" dirty="0"/>
              <a:t>longer) greater than 1000 copies per milliliter (mL) </a:t>
            </a:r>
          </a:p>
        </p:txBody>
      </p:sp>
      <p:sp>
        <p:nvSpPr>
          <p:cNvPr id="3" name="TextBox 2"/>
          <p:cNvSpPr txBox="1"/>
          <p:nvPr/>
        </p:nvSpPr>
        <p:spPr>
          <a:xfrm>
            <a:off x="48491" y="107309"/>
            <a:ext cx="12245981" cy="830997"/>
          </a:xfrm>
          <a:prstGeom prst="rect">
            <a:avLst/>
          </a:prstGeom>
          <a:noFill/>
        </p:spPr>
        <p:txBody>
          <a:bodyPr wrap="none" rtlCol="0">
            <a:spAutoFit/>
          </a:bodyPr>
          <a:lstStyle/>
          <a:p>
            <a:r>
              <a:rPr lang="en-US" sz="4800" b="1" i="1" dirty="0" smtClean="0"/>
              <a:t>When Immunosuppressive should be reduced?</a:t>
            </a:r>
            <a:endParaRPr lang="en-US" sz="4800" b="1" i="1" dirty="0"/>
          </a:p>
        </p:txBody>
      </p:sp>
    </p:spTree>
    <p:extLst>
      <p:ext uri="{BB962C8B-B14F-4D97-AF65-F5344CB8AC3E}">
        <p14:creationId xmlns:p14="http://schemas.microsoft.com/office/powerpoint/2010/main" val="908107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091" t="18787" r="11203" b="35529"/>
          <a:stretch/>
        </p:blipFill>
        <p:spPr>
          <a:xfrm>
            <a:off x="0" y="1037302"/>
            <a:ext cx="11915955" cy="5668298"/>
          </a:xfrm>
          <a:prstGeom prst="rect">
            <a:avLst/>
          </a:prstGeom>
        </p:spPr>
      </p:pic>
      <p:pic>
        <p:nvPicPr>
          <p:cNvPr id="7" name="Picture 6"/>
          <p:cNvPicPr>
            <a:picLocks noChangeAspect="1"/>
          </p:cNvPicPr>
          <p:nvPr/>
        </p:nvPicPr>
        <p:blipFill rotWithShape="1">
          <a:blip r:embed="rId3"/>
          <a:srcRect l="10887" t="21793" r="11728" b="74873"/>
          <a:stretch/>
        </p:blipFill>
        <p:spPr>
          <a:xfrm>
            <a:off x="209911" y="704080"/>
            <a:ext cx="11884324" cy="337029"/>
          </a:xfrm>
          <a:prstGeom prst="rect">
            <a:avLst/>
          </a:prstGeom>
        </p:spPr>
      </p:pic>
      <p:sp>
        <p:nvSpPr>
          <p:cNvPr id="8" name="Rectangle 7"/>
          <p:cNvSpPr/>
          <p:nvPr/>
        </p:nvSpPr>
        <p:spPr>
          <a:xfrm>
            <a:off x="0" y="0"/>
            <a:ext cx="12290480" cy="707886"/>
          </a:xfrm>
          <a:prstGeom prst="rect">
            <a:avLst/>
          </a:prstGeom>
        </p:spPr>
        <p:txBody>
          <a:bodyPr wrap="none">
            <a:spAutoFit/>
          </a:bodyPr>
          <a:lstStyle/>
          <a:p>
            <a:r>
              <a:rPr lang="en-US" sz="4000" dirty="0"/>
              <a:t>Therapeutic Interventions Targeting BK Virus </a:t>
            </a:r>
            <a:r>
              <a:rPr lang="en-US" sz="4000" dirty="0" smtClean="0"/>
              <a:t>Replication-B</a:t>
            </a:r>
            <a:endParaRPr lang="en-US" sz="4000" dirty="0"/>
          </a:p>
        </p:txBody>
      </p:sp>
      <p:sp>
        <p:nvSpPr>
          <p:cNvPr id="2" name="Action Button: Help 1">
            <a:hlinkClick r:id="" action="ppaction://noaction" highlightClick="1"/>
          </p:cNvPr>
          <p:cNvSpPr/>
          <p:nvPr/>
        </p:nvSpPr>
        <p:spPr>
          <a:xfrm>
            <a:off x="11829691" y="2008909"/>
            <a:ext cx="362309" cy="1406237"/>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elp 8">
            <a:hlinkClick r:id="" action="ppaction://noaction" highlightClick="1"/>
          </p:cNvPr>
          <p:cNvSpPr/>
          <p:nvPr/>
        </p:nvSpPr>
        <p:spPr>
          <a:xfrm>
            <a:off x="11807343" y="3435927"/>
            <a:ext cx="368059" cy="635223"/>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Summing Junction 2"/>
          <p:cNvSpPr/>
          <p:nvPr/>
        </p:nvSpPr>
        <p:spPr>
          <a:xfrm>
            <a:off x="11807343" y="4071151"/>
            <a:ext cx="368059" cy="881850"/>
          </a:xfrm>
          <a:prstGeom prst="flowChartSummingJunction">
            <a:avLst/>
          </a:prstGeom>
          <a:solidFill>
            <a:schemeClr val="tx1">
              <a:lumMod val="95000"/>
              <a:lumOff val="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821066" y="4973782"/>
            <a:ext cx="370934"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p:cNvSpPr/>
          <p:nvPr/>
        </p:nvSpPr>
        <p:spPr>
          <a:xfrm>
            <a:off x="11821066" y="5532146"/>
            <a:ext cx="368059" cy="391326"/>
          </a:xfrm>
          <a:prstGeom prst="plus">
            <a:avLst>
              <a:gd name="adj" fmla="val 306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0770" y="1011382"/>
            <a:ext cx="3640739" cy="325582"/>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952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091" t="64430" r="11203" b="22810"/>
          <a:stretch/>
        </p:blipFill>
        <p:spPr>
          <a:xfrm>
            <a:off x="-122601" y="2426897"/>
            <a:ext cx="11915955" cy="1748288"/>
          </a:xfrm>
          <a:prstGeom prst="rect">
            <a:avLst/>
          </a:prstGeom>
        </p:spPr>
      </p:pic>
      <p:pic>
        <p:nvPicPr>
          <p:cNvPr id="4" name="Picture 3"/>
          <p:cNvPicPr>
            <a:picLocks noChangeAspect="1"/>
          </p:cNvPicPr>
          <p:nvPr/>
        </p:nvPicPr>
        <p:blipFill rotWithShape="1">
          <a:blip r:embed="rId3"/>
          <a:srcRect l="10887" t="21793" r="11728" b="74873"/>
          <a:stretch/>
        </p:blipFill>
        <p:spPr>
          <a:xfrm>
            <a:off x="104562" y="2036019"/>
            <a:ext cx="11688792" cy="337029"/>
          </a:xfrm>
          <a:prstGeom prst="rect">
            <a:avLst/>
          </a:prstGeom>
        </p:spPr>
      </p:pic>
      <p:sp>
        <p:nvSpPr>
          <p:cNvPr id="5" name="Rectangle 4"/>
          <p:cNvSpPr/>
          <p:nvPr/>
        </p:nvSpPr>
        <p:spPr>
          <a:xfrm>
            <a:off x="0" y="0"/>
            <a:ext cx="12285671" cy="707886"/>
          </a:xfrm>
          <a:prstGeom prst="rect">
            <a:avLst/>
          </a:prstGeom>
        </p:spPr>
        <p:txBody>
          <a:bodyPr wrap="none">
            <a:spAutoFit/>
          </a:bodyPr>
          <a:lstStyle/>
          <a:p>
            <a:r>
              <a:rPr lang="en-US" sz="4000" dirty="0"/>
              <a:t>Therapeutic Interventions Targeting BK Virus </a:t>
            </a:r>
            <a:r>
              <a:rPr lang="en-US" sz="4000" dirty="0" smtClean="0"/>
              <a:t>Replication-C</a:t>
            </a:r>
            <a:endParaRPr lang="en-US" sz="4000" dirty="0"/>
          </a:p>
        </p:txBody>
      </p:sp>
      <p:sp>
        <p:nvSpPr>
          <p:cNvPr id="6" name="Action Button: Help 5">
            <a:hlinkClick r:id="" action="ppaction://noaction" highlightClick="1"/>
          </p:cNvPr>
          <p:cNvSpPr/>
          <p:nvPr/>
        </p:nvSpPr>
        <p:spPr>
          <a:xfrm>
            <a:off x="11698073" y="2685822"/>
            <a:ext cx="362309" cy="1406237"/>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4562" y="2426897"/>
            <a:ext cx="3640739" cy="325582"/>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29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871" t="20754" r="9528" b="25932"/>
          <a:stretch/>
        </p:blipFill>
        <p:spPr>
          <a:xfrm>
            <a:off x="145472" y="76199"/>
            <a:ext cx="11720105" cy="5043056"/>
          </a:xfrm>
          <a:prstGeom prst="rect">
            <a:avLst/>
          </a:prstGeom>
        </p:spPr>
      </p:pic>
      <p:sp>
        <p:nvSpPr>
          <p:cNvPr id="7" name="Rectangle 6"/>
          <p:cNvSpPr/>
          <p:nvPr/>
        </p:nvSpPr>
        <p:spPr>
          <a:xfrm>
            <a:off x="3662135" y="826715"/>
            <a:ext cx="3449983" cy="646331"/>
          </a:xfrm>
          <a:prstGeom prst="rect">
            <a:avLst/>
          </a:prstGeom>
        </p:spPr>
        <p:txBody>
          <a:bodyPr wrap="none">
            <a:spAutoFit/>
          </a:bodyPr>
          <a:lstStyle/>
          <a:p>
            <a:r>
              <a:rPr lang="en-US" sz="3600" dirty="0"/>
              <a:t>2020:13 187–192</a:t>
            </a:r>
          </a:p>
        </p:txBody>
      </p:sp>
    </p:spTree>
    <p:extLst>
      <p:ext uri="{BB962C8B-B14F-4D97-AF65-F5344CB8AC3E}">
        <p14:creationId xmlns:p14="http://schemas.microsoft.com/office/powerpoint/2010/main" val="9396553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108" t="17949" r="10684" b="12072"/>
          <a:stretch/>
        </p:blipFill>
        <p:spPr>
          <a:xfrm>
            <a:off x="145470" y="117764"/>
            <a:ext cx="11859493" cy="6617685"/>
          </a:xfrm>
          <a:prstGeom prst="rect">
            <a:avLst/>
          </a:prstGeom>
        </p:spPr>
      </p:pic>
      <p:sp>
        <p:nvSpPr>
          <p:cNvPr id="3" name="Rectangle 2"/>
          <p:cNvSpPr/>
          <p:nvPr/>
        </p:nvSpPr>
        <p:spPr>
          <a:xfrm>
            <a:off x="3796145" y="55418"/>
            <a:ext cx="8208817" cy="369332"/>
          </a:xfrm>
          <a:prstGeom prst="rect">
            <a:avLst/>
          </a:prstGeom>
        </p:spPr>
        <p:txBody>
          <a:bodyPr wrap="square">
            <a:spAutoFit/>
          </a:bodyPr>
          <a:lstStyle/>
          <a:p>
            <a:r>
              <a:rPr lang="en-US" dirty="0"/>
              <a:t>International Journal of Nephrology and </a:t>
            </a:r>
            <a:r>
              <a:rPr lang="en-US" dirty="0" err="1"/>
              <a:t>Renovascular</a:t>
            </a:r>
            <a:r>
              <a:rPr lang="en-US" dirty="0"/>
              <a:t> Disease 2020:13 187–192</a:t>
            </a:r>
          </a:p>
        </p:txBody>
      </p:sp>
    </p:spTree>
    <p:extLst>
      <p:ext uri="{BB962C8B-B14F-4D97-AF65-F5344CB8AC3E}">
        <p14:creationId xmlns:p14="http://schemas.microsoft.com/office/powerpoint/2010/main" val="9979383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77" t="19933" r="20705" b="17071"/>
          <a:stretch/>
        </p:blipFill>
        <p:spPr>
          <a:xfrm>
            <a:off x="54504" y="0"/>
            <a:ext cx="12074236" cy="6550325"/>
          </a:xfrm>
          <a:prstGeom prst="rect">
            <a:avLst/>
          </a:prstGeom>
        </p:spPr>
      </p:pic>
      <p:sp>
        <p:nvSpPr>
          <p:cNvPr id="3" name="Rectangle 2"/>
          <p:cNvSpPr/>
          <p:nvPr/>
        </p:nvSpPr>
        <p:spPr>
          <a:xfrm>
            <a:off x="4469005" y="6488668"/>
            <a:ext cx="8208817" cy="369332"/>
          </a:xfrm>
          <a:prstGeom prst="rect">
            <a:avLst/>
          </a:prstGeom>
        </p:spPr>
        <p:txBody>
          <a:bodyPr wrap="square">
            <a:spAutoFit/>
          </a:bodyPr>
          <a:lstStyle/>
          <a:p>
            <a:r>
              <a:rPr lang="en-US" dirty="0"/>
              <a:t>International Journal of Nephrology and </a:t>
            </a:r>
            <a:r>
              <a:rPr lang="en-US" dirty="0" err="1"/>
              <a:t>Renovascular</a:t>
            </a:r>
            <a:r>
              <a:rPr lang="en-US" dirty="0"/>
              <a:t> Disease 2020:13 187–192</a:t>
            </a:r>
          </a:p>
        </p:txBody>
      </p:sp>
    </p:spTree>
    <p:extLst>
      <p:ext uri="{BB962C8B-B14F-4D97-AF65-F5344CB8AC3E}">
        <p14:creationId xmlns:p14="http://schemas.microsoft.com/office/powerpoint/2010/main" val="81804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CEDE2"/>
              </a:clrFrom>
              <a:clrTo>
                <a:srgbClr val="FCEDE2">
                  <a:alpha val="0"/>
                </a:srgbClr>
              </a:clrTo>
            </a:clrChange>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91396" y="132272"/>
            <a:ext cx="8741434" cy="6725727"/>
          </a:xfrm>
          <a:prstGeom prst="rect">
            <a:avLst/>
          </a:prstGeom>
        </p:spPr>
      </p:pic>
      <p:sp>
        <p:nvSpPr>
          <p:cNvPr id="4" name="Rectangle 3"/>
          <p:cNvSpPr/>
          <p:nvPr/>
        </p:nvSpPr>
        <p:spPr>
          <a:xfrm>
            <a:off x="253042" y="4940061"/>
            <a:ext cx="414067" cy="92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0372" y="5852184"/>
            <a:ext cx="638210" cy="92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7540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5716" y="1983346"/>
            <a:ext cx="8981818" cy="923330"/>
          </a:xfrm>
          <a:prstGeom prst="rect">
            <a:avLst/>
          </a:prstGeom>
        </p:spPr>
        <p:txBody>
          <a:bodyPr wrap="none">
            <a:spAutoFit/>
          </a:bodyPr>
          <a:lstStyle/>
          <a:p>
            <a:pPr algn="just"/>
            <a:r>
              <a:rPr lang="en-US" sz="5400" i="1" dirty="0">
                <a:solidFill>
                  <a:srgbClr val="000000"/>
                </a:solidFill>
                <a:latin typeface="Arial" panose="020B0604020202020204" pitchFamily="34" charset="0"/>
              </a:rPr>
              <a:t>Upcoming Therapeutic Trials</a:t>
            </a:r>
          </a:p>
        </p:txBody>
      </p:sp>
    </p:spTree>
    <p:extLst>
      <p:ext uri="{BB962C8B-B14F-4D97-AF65-F5344CB8AC3E}">
        <p14:creationId xmlns:p14="http://schemas.microsoft.com/office/powerpoint/2010/main" val="19374760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72" y="1152073"/>
            <a:ext cx="11473132" cy="1938992"/>
          </a:xfrm>
          <a:prstGeom prst="rect">
            <a:avLst/>
          </a:prstGeom>
        </p:spPr>
        <p:txBody>
          <a:bodyPr wrap="square">
            <a:spAutoFit/>
          </a:bodyPr>
          <a:lstStyle/>
          <a:p>
            <a:pPr algn="just">
              <a:buFont typeface="Arial" panose="020B0604020202020204" pitchFamily="34" charset="0"/>
              <a:buChar char="•"/>
            </a:pPr>
            <a:r>
              <a:rPr lang="en-US" sz="2400" dirty="0" smtClean="0">
                <a:solidFill>
                  <a:srgbClr val="222222"/>
                </a:solidFill>
                <a:latin typeface="inherit"/>
              </a:rPr>
              <a:t>To assess </a:t>
            </a:r>
            <a:r>
              <a:rPr lang="en-US" sz="2400" dirty="0">
                <a:solidFill>
                  <a:srgbClr val="222222"/>
                </a:solidFill>
                <a:latin typeface="inherit"/>
              </a:rPr>
              <a:t>the safety, pharmacokinetics, and efficacy of MAU868—a human monoclonal antibody (IgG1) that binds the viral capsid protein, VP1, which is responsible for binding to the surface of host cells (ClinicalTrials.gov identifier: NCT04294472</a:t>
            </a:r>
            <a:r>
              <a:rPr lang="en-US" sz="2400" dirty="0" smtClean="0">
                <a:solidFill>
                  <a:srgbClr val="222222"/>
                </a:solidFill>
                <a:latin typeface="inherit"/>
              </a:rPr>
              <a:t>).</a:t>
            </a:r>
          </a:p>
          <a:p>
            <a:pPr algn="just"/>
            <a:endParaRPr lang="en-US" sz="2400" dirty="0" smtClean="0">
              <a:solidFill>
                <a:srgbClr val="222222"/>
              </a:solidFill>
              <a:latin typeface="inherit"/>
            </a:endParaRPr>
          </a:p>
        </p:txBody>
      </p:sp>
      <p:sp>
        <p:nvSpPr>
          <p:cNvPr id="2" name="Rectangle 1"/>
          <p:cNvSpPr/>
          <p:nvPr/>
        </p:nvSpPr>
        <p:spPr>
          <a:xfrm>
            <a:off x="2897954" y="-122545"/>
            <a:ext cx="4737131" cy="923330"/>
          </a:xfrm>
          <a:prstGeom prst="rect">
            <a:avLst/>
          </a:prstGeom>
        </p:spPr>
        <p:txBody>
          <a:bodyPr wrap="none">
            <a:spAutoFit/>
          </a:bodyPr>
          <a:lstStyle/>
          <a:p>
            <a:pPr algn="just"/>
            <a:r>
              <a:rPr lang="en-US" sz="5400" i="1" dirty="0" smtClean="0">
                <a:solidFill>
                  <a:srgbClr val="000000"/>
                </a:solidFill>
                <a:latin typeface="Arial" panose="020B0604020202020204" pitchFamily="34" charset="0"/>
              </a:rPr>
              <a:t>Monoclonal Ab</a:t>
            </a:r>
            <a:endParaRPr lang="en-US" sz="5400" i="1" dirty="0">
              <a:solidFill>
                <a:srgbClr val="000000"/>
              </a:solidFill>
              <a:latin typeface="Arial" panose="020B0604020202020204" pitchFamily="3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32680" t="24344" r="31856" b="33130"/>
          <a:stretch/>
        </p:blipFill>
        <p:spPr>
          <a:xfrm>
            <a:off x="1655984" y="2376056"/>
            <a:ext cx="7772033" cy="4433453"/>
          </a:xfrm>
          <a:prstGeom prst="rect">
            <a:avLst/>
          </a:prstGeom>
        </p:spPr>
      </p:pic>
      <p:sp>
        <p:nvSpPr>
          <p:cNvPr id="8" name="Down Arrow 7"/>
          <p:cNvSpPr/>
          <p:nvPr/>
        </p:nvSpPr>
        <p:spPr>
          <a:xfrm rot="1559272">
            <a:off x="8451807" y="2317042"/>
            <a:ext cx="454527" cy="2486015"/>
          </a:xfrm>
          <a:prstGeom prst="downArrow">
            <a:avLst>
              <a:gd name="adj1" fmla="val 11938"/>
              <a:gd name="adj2" fmla="val 546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584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72" y="1152073"/>
            <a:ext cx="11473132" cy="1938992"/>
          </a:xfrm>
          <a:prstGeom prst="rect">
            <a:avLst/>
          </a:prstGeom>
        </p:spPr>
        <p:txBody>
          <a:bodyPr wrap="square">
            <a:spAutoFit/>
          </a:bodyPr>
          <a:lstStyle/>
          <a:p>
            <a:pPr algn="just"/>
            <a:endParaRPr lang="en-US" sz="2400" dirty="0">
              <a:solidFill>
                <a:srgbClr val="222222"/>
              </a:solidFill>
              <a:latin typeface="inherit"/>
            </a:endParaRPr>
          </a:p>
          <a:p>
            <a:pPr algn="just">
              <a:buFont typeface="Arial" panose="020B0604020202020204" pitchFamily="34" charset="0"/>
              <a:buChar char="•"/>
            </a:pPr>
            <a:r>
              <a:rPr lang="en-US" sz="2400" dirty="0">
                <a:solidFill>
                  <a:srgbClr val="222222"/>
                </a:solidFill>
                <a:latin typeface="inherit"/>
              </a:rPr>
              <a:t>A phase 2 multicenter, randomized, double-blind, study of the safety, tolerability, and effectiveness of adoptively transferred posoleuccel (ALVR105) multivirus-specific T Cells in kidney transplant recipients with either high or low levels of BK viremia (ClinicalTrials.gov identifier: NCT04605484).</a:t>
            </a:r>
            <a:endParaRPr lang="en-US" sz="2400" b="0" i="0" dirty="0">
              <a:solidFill>
                <a:srgbClr val="222222"/>
              </a:solidFill>
              <a:effectLst/>
              <a:latin typeface="inherit"/>
            </a:endParaRPr>
          </a:p>
        </p:txBody>
      </p:sp>
      <p:sp>
        <p:nvSpPr>
          <p:cNvPr id="2" name="Rectangle 1"/>
          <p:cNvSpPr/>
          <p:nvPr/>
        </p:nvSpPr>
        <p:spPr>
          <a:xfrm>
            <a:off x="3346759" y="-122545"/>
            <a:ext cx="3839513" cy="923330"/>
          </a:xfrm>
          <a:prstGeom prst="rect">
            <a:avLst/>
          </a:prstGeom>
        </p:spPr>
        <p:txBody>
          <a:bodyPr wrap="none">
            <a:spAutoFit/>
          </a:bodyPr>
          <a:lstStyle/>
          <a:p>
            <a:pPr algn="just"/>
            <a:r>
              <a:rPr lang="en-US" sz="5400" i="1" dirty="0">
                <a:solidFill>
                  <a:srgbClr val="000000"/>
                </a:solidFill>
                <a:latin typeface="Arial" panose="020B0604020202020204" pitchFamily="34" charset="0"/>
              </a:rPr>
              <a:t>posoleuccel</a:t>
            </a:r>
          </a:p>
        </p:txBody>
      </p:sp>
    </p:spTree>
    <p:extLst>
      <p:ext uri="{BB962C8B-B14F-4D97-AF65-F5344CB8AC3E}">
        <p14:creationId xmlns:p14="http://schemas.microsoft.com/office/powerpoint/2010/main" val="2966582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64" y="2967335"/>
            <a:ext cx="12002219" cy="2062103"/>
          </a:xfrm>
          <a:prstGeom prst="rect">
            <a:avLst/>
          </a:prstGeom>
        </p:spPr>
        <p:txBody>
          <a:bodyPr wrap="square">
            <a:spAutoFit/>
          </a:bodyPr>
          <a:lstStyle/>
          <a:p>
            <a:pPr marL="285750" indent="-285750">
              <a:buFont typeface="Wingdings" panose="05000000000000000000" pitchFamily="2" charset="2"/>
              <a:buChar char="q"/>
            </a:pPr>
            <a:r>
              <a:rPr lang="en-US" sz="3200" dirty="0"/>
              <a:t>BKV surveillance after </a:t>
            </a:r>
            <a:r>
              <a:rPr lang="en-US" sz="3200" dirty="0" smtClean="0"/>
              <a:t>re-transplant is most important.</a:t>
            </a:r>
          </a:p>
          <a:p>
            <a:pPr marL="285750" indent="-285750">
              <a:buFont typeface="Wingdings" panose="05000000000000000000" pitchFamily="2" charset="2"/>
              <a:buChar char="q"/>
            </a:pPr>
            <a:r>
              <a:rPr lang="en-US" sz="3200" dirty="0" smtClean="0"/>
              <a:t>Reduced immunosuppression if immunologic condition of recipient permits </a:t>
            </a:r>
          </a:p>
          <a:p>
            <a:pPr marL="285750" indent="-285750">
              <a:buFont typeface="Wingdings" panose="05000000000000000000" pitchFamily="2" charset="2"/>
              <a:buChar char="q"/>
            </a:pPr>
            <a:r>
              <a:rPr lang="en-US" sz="3200" dirty="0" smtClean="0"/>
              <a:t>Transplant </a:t>
            </a:r>
            <a:r>
              <a:rPr lang="en-US" sz="3200" dirty="0"/>
              <a:t>nephrectomy </a:t>
            </a:r>
            <a:r>
              <a:rPr lang="en-US" sz="3200" dirty="0" smtClean="0"/>
              <a:t>to </a:t>
            </a:r>
            <a:r>
              <a:rPr lang="en-US" sz="3200" dirty="0"/>
              <a:t>reduce BKVN </a:t>
            </a:r>
            <a:r>
              <a:rPr lang="en-US" sz="3200" dirty="0" smtClean="0"/>
              <a:t>before re-transplanting</a:t>
            </a:r>
            <a:endParaRPr lang="en-US" sz="3200" dirty="0"/>
          </a:p>
        </p:txBody>
      </p:sp>
      <p:sp>
        <p:nvSpPr>
          <p:cNvPr id="3" name="TextBox 2"/>
          <p:cNvSpPr txBox="1"/>
          <p:nvPr/>
        </p:nvSpPr>
        <p:spPr>
          <a:xfrm>
            <a:off x="0" y="276046"/>
            <a:ext cx="12192000" cy="646331"/>
          </a:xfrm>
          <a:prstGeom prst="rect">
            <a:avLst/>
          </a:prstGeom>
          <a:solidFill>
            <a:srgbClr val="FFFF00"/>
          </a:solidFill>
        </p:spPr>
        <p:txBody>
          <a:bodyPr wrap="square" rtlCol="0">
            <a:spAutoFit/>
          </a:bodyPr>
          <a:lstStyle/>
          <a:p>
            <a:r>
              <a:rPr lang="en-US" sz="3600" dirty="0" smtClean="0"/>
              <a:t>Considerations for Re-</a:t>
            </a:r>
            <a:r>
              <a:rPr lang="en-US" sz="3600" dirty="0" err="1" smtClean="0"/>
              <a:t>Tx</a:t>
            </a:r>
            <a:r>
              <a:rPr lang="en-US" sz="3600" dirty="0" smtClean="0"/>
              <a:t>. for failed allograft secondary to BKVN</a:t>
            </a:r>
            <a:endParaRPr lang="en-US" sz="3600" dirty="0"/>
          </a:p>
        </p:txBody>
      </p:sp>
    </p:spTree>
    <p:extLst>
      <p:ext uri="{BB962C8B-B14F-4D97-AF65-F5344CB8AC3E}">
        <p14:creationId xmlns:p14="http://schemas.microsoft.com/office/powerpoint/2010/main" val="8855347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74373" y="318653"/>
            <a:ext cx="6477000" cy="6261389"/>
          </a:xfrm>
          <a:prstGeom prst="rect">
            <a:avLst/>
          </a:prstGeom>
        </p:spPr>
      </p:pic>
    </p:spTree>
    <p:extLst>
      <p:ext uri="{BB962C8B-B14F-4D97-AF65-F5344CB8AC3E}">
        <p14:creationId xmlns:p14="http://schemas.microsoft.com/office/powerpoint/2010/main" val="4139618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91828" y="-103778"/>
            <a:ext cx="6209457" cy="707886"/>
          </a:xfrm>
          <a:prstGeom prst="rect">
            <a:avLst/>
          </a:prstGeom>
        </p:spPr>
        <p:txBody>
          <a:bodyPr wrap="none">
            <a:spAutoFit/>
          </a:bodyPr>
          <a:lstStyle/>
          <a:p>
            <a:r>
              <a:rPr lang="en-US" sz="4000" dirty="0"/>
              <a:t>Route of transmission of BKV</a:t>
            </a:r>
          </a:p>
        </p:txBody>
      </p:sp>
      <p:pic>
        <p:nvPicPr>
          <p:cNvPr id="3" name="Picture 2"/>
          <p:cNvPicPr>
            <a:picLocks noChangeAspect="1"/>
          </p:cNvPicPr>
          <p:nvPr/>
        </p:nvPicPr>
        <p:blipFill rotWithShape="1">
          <a:blip r:embed="rId2"/>
          <a:srcRect l="4646" t="32724" r="58078" b="36822"/>
          <a:stretch/>
        </p:blipFill>
        <p:spPr>
          <a:xfrm>
            <a:off x="203982" y="506309"/>
            <a:ext cx="11662117" cy="6351691"/>
          </a:xfrm>
          <a:prstGeom prst="rect">
            <a:avLst/>
          </a:prstGeom>
        </p:spPr>
      </p:pic>
    </p:spTree>
    <p:extLst>
      <p:ext uri="{BB962C8B-B14F-4D97-AF65-F5344CB8AC3E}">
        <p14:creationId xmlns:p14="http://schemas.microsoft.com/office/powerpoint/2010/main" val="687614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470" t="25844" r="24339" b="43219"/>
          <a:stretch/>
        </p:blipFill>
        <p:spPr>
          <a:xfrm>
            <a:off x="1365588" y="521030"/>
            <a:ext cx="7850037" cy="6427025"/>
          </a:xfrm>
          <a:prstGeom prst="rect">
            <a:avLst/>
          </a:prstGeom>
        </p:spPr>
      </p:pic>
      <p:sp>
        <p:nvSpPr>
          <p:cNvPr id="3" name="Rectangle 2"/>
          <p:cNvSpPr/>
          <p:nvPr/>
        </p:nvSpPr>
        <p:spPr>
          <a:xfrm>
            <a:off x="173182" y="0"/>
            <a:ext cx="12074236" cy="646331"/>
          </a:xfrm>
          <a:prstGeom prst="rect">
            <a:avLst/>
          </a:prstGeom>
        </p:spPr>
        <p:txBody>
          <a:bodyPr wrap="square">
            <a:spAutoFit/>
          </a:bodyPr>
          <a:lstStyle/>
          <a:p>
            <a:r>
              <a:rPr lang="en-US" sz="3600" dirty="0" err="1"/>
              <a:t>Seroprevalence</a:t>
            </a:r>
            <a:r>
              <a:rPr lang="en-US" sz="3600" dirty="0"/>
              <a:t> of BK virus in general public in </a:t>
            </a:r>
            <a:r>
              <a:rPr lang="en-US" sz="3600" dirty="0" smtClean="0"/>
              <a:t>some countries</a:t>
            </a:r>
            <a:endParaRPr lang="en-US" sz="3600" dirty="0"/>
          </a:p>
        </p:txBody>
      </p:sp>
      <p:sp>
        <p:nvSpPr>
          <p:cNvPr id="4" name="Rectangle 3"/>
          <p:cNvSpPr/>
          <p:nvPr/>
        </p:nvSpPr>
        <p:spPr>
          <a:xfrm>
            <a:off x="7306001" y="6578723"/>
            <a:ext cx="4941417" cy="369332"/>
          </a:xfrm>
          <a:prstGeom prst="rect">
            <a:avLst/>
          </a:prstGeom>
        </p:spPr>
        <p:txBody>
          <a:bodyPr wrap="none">
            <a:spAutoFit/>
          </a:bodyPr>
          <a:lstStyle/>
          <a:p>
            <a:r>
              <a:rPr lang="en-US" dirty="0"/>
              <a:t>Nephrology and Transplantation 2020, 20:127–150</a:t>
            </a:r>
          </a:p>
        </p:txBody>
      </p:sp>
    </p:spTree>
    <p:extLst>
      <p:ext uri="{BB962C8B-B14F-4D97-AF65-F5344CB8AC3E}">
        <p14:creationId xmlns:p14="http://schemas.microsoft.com/office/powerpoint/2010/main" val="2840156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4028" y="-95806"/>
            <a:ext cx="7588744" cy="1107996"/>
          </a:xfrm>
          <a:prstGeom prst="rect">
            <a:avLst/>
          </a:prstGeom>
          <a:noFill/>
        </p:spPr>
        <p:txBody>
          <a:bodyPr wrap="none" rtlCol="0">
            <a:spAutoFit/>
          </a:bodyPr>
          <a:lstStyle/>
          <a:p>
            <a:r>
              <a:rPr lang="en-US" sz="6600" b="1" dirty="0" smtClean="0"/>
              <a:t>Risk factors for BKVN</a:t>
            </a:r>
            <a:endParaRPr lang="en-US" sz="6600" b="1" dirty="0"/>
          </a:p>
        </p:txBody>
      </p:sp>
      <p:sp>
        <p:nvSpPr>
          <p:cNvPr id="2" name="Rectangle 1"/>
          <p:cNvSpPr/>
          <p:nvPr/>
        </p:nvSpPr>
        <p:spPr>
          <a:xfrm>
            <a:off x="103517" y="856357"/>
            <a:ext cx="12030974" cy="6001643"/>
          </a:xfrm>
          <a:prstGeom prst="rect">
            <a:avLst/>
          </a:prstGeom>
        </p:spPr>
        <p:txBody>
          <a:bodyPr wrap="square">
            <a:spAutoFit/>
          </a:bodyPr>
          <a:lstStyle/>
          <a:p>
            <a:pPr marL="571500" indent="-571500">
              <a:buFont typeface="Wingdings" panose="05000000000000000000" pitchFamily="2" charset="2"/>
              <a:buChar char="q"/>
            </a:pPr>
            <a:r>
              <a:rPr lang="en-US" sz="3200" dirty="0" smtClean="0"/>
              <a:t>When immunosuppression </a:t>
            </a:r>
            <a:r>
              <a:rPr lang="en-US" sz="3200" dirty="0"/>
              <a:t>is </a:t>
            </a:r>
            <a:r>
              <a:rPr lang="en-US" sz="3200" dirty="0" smtClean="0"/>
              <a:t>more intense</a:t>
            </a:r>
          </a:p>
          <a:p>
            <a:pPr marL="571500" indent="-571500">
              <a:buFont typeface="Wingdings" panose="05000000000000000000" pitchFamily="2" charset="2"/>
              <a:buChar char="q"/>
            </a:pPr>
            <a:r>
              <a:rPr lang="en-US" sz="3200" dirty="0" smtClean="0"/>
              <a:t>Transplant </a:t>
            </a:r>
            <a:r>
              <a:rPr lang="en-US" sz="3200" dirty="0"/>
              <a:t>from a </a:t>
            </a:r>
            <a:r>
              <a:rPr lang="en-US" sz="3200" dirty="0" smtClean="0"/>
              <a:t>BV seropositive </a:t>
            </a:r>
            <a:r>
              <a:rPr lang="en-US" sz="3200" dirty="0"/>
              <a:t>donor to a seronegative </a:t>
            </a:r>
            <a:r>
              <a:rPr lang="en-US" sz="3200" dirty="0" smtClean="0"/>
              <a:t>recipient.</a:t>
            </a:r>
          </a:p>
          <a:p>
            <a:pPr marL="571500" indent="-571500">
              <a:buFont typeface="Wingdings" panose="05000000000000000000" pitchFamily="2" charset="2"/>
              <a:buChar char="q"/>
            </a:pPr>
            <a:r>
              <a:rPr lang="en-US" sz="3200" dirty="0" smtClean="0"/>
              <a:t>Donor BKV </a:t>
            </a:r>
            <a:r>
              <a:rPr lang="en-US" sz="3200" dirty="0" err="1"/>
              <a:t>viruria</a:t>
            </a:r>
            <a:r>
              <a:rPr lang="en-US" sz="3200" dirty="0"/>
              <a:t> prior to </a:t>
            </a:r>
            <a:r>
              <a:rPr lang="en-US" sz="3200" dirty="0" smtClean="0"/>
              <a:t>transplant</a:t>
            </a:r>
          </a:p>
          <a:p>
            <a:pPr marL="571500" indent="-571500">
              <a:buFont typeface="Wingdings" panose="05000000000000000000" pitchFamily="2" charset="2"/>
              <a:buChar char="q"/>
            </a:pPr>
            <a:r>
              <a:rPr lang="en-US" sz="3200" dirty="0"/>
              <a:t>older age </a:t>
            </a:r>
            <a:endParaRPr lang="en-US" sz="3200" dirty="0" smtClean="0"/>
          </a:p>
          <a:p>
            <a:pPr marL="571500" indent="-571500">
              <a:buFont typeface="Wingdings" panose="05000000000000000000" pitchFamily="2" charset="2"/>
              <a:buChar char="q"/>
            </a:pPr>
            <a:r>
              <a:rPr lang="en-US" sz="3200" dirty="0"/>
              <a:t>U</a:t>
            </a:r>
            <a:r>
              <a:rPr lang="en-US" sz="3200" dirty="0" smtClean="0"/>
              <a:t>reteral </a:t>
            </a:r>
            <a:r>
              <a:rPr lang="en-US" sz="3200" dirty="0"/>
              <a:t>stent </a:t>
            </a:r>
            <a:r>
              <a:rPr lang="en-US" sz="3200" dirty="0" smtClean="0"/>
              <a:t>placement</a:t>
            </a:r>
          </a:p>
          <a:p>
            <a:pPr marL="571500" indent="-571500">
              <a:buFont typeface="Wingdings" panose="05000000000000000000" pitchFamily="2" charset="2"/>
              <a:buChar char="q"/>
            </a:pPr>
            <a:r>
              <a:rPr lang="en-US" sz="3200" dirty="0" smtClean="0"/>
              <a:t>ABO incompatibility</a:t>
            </a:r>
          </a:p>
          <a:p>
            <a:pPr marL="571500" indent="-571500">
              <a:buFont typeface="Wingdings" panose="05000000000000000000" pitchFamily="2" charset="2"/>
              <a:buChar char="q"/>
            </a:pPr>
            <a:r>
              <a:rPr lang="en-US" sz="3200" dirty="0" smtClean="0"/>
              <a:t>Rejection </a:t>
            </a:r>
            <a:r>
              <a:rPr lang="en-US" sz="3200" dirty="0"/>
              <a:t>or ischemia of the transplanted </a:t>
            </a:r>
            <a:r>
              <a:rPr lang="en-US" sz="3200" dirty="0" smtClean="0"/>
              <a:t>kidney</a:t>
            </a:r>
          </a:p>
          <a:p>
            <a:pPr marL="571500" indent="-571500">
              <a:buFont typeface="Wingdings" panose="05000000000000000000" pitchFamily="2" charset="2"/>
              <a:buChar char="q"/>
            </a:pPr>
            <a:r>
              <a:rPr lang="en-US" sz="3200" dirty="0" smtClean="0"/>
              <a:t>Delayed </a:t>
            </a:r>
            <a:r>
              <a:rPr lang="en-US" sz="3200" dirty="0"/>
              <a:t>graft </a:t>
            </a:r>
            <a:r>
              <a:rPr lang="en-US" sz="3200" dirty="0" smtClean="0"/>
              <a:t>function</a:t>
            </a:r>
          </a:p>
          <a:p>
            <a:pPr marL="571500" indent="-571500">
              <a:buFont typeface="Wingdings" panose="05000000000000000000" pitchFamily="2" charset="2"/>
              <a:buChar char="q"/>
            </a:pPr>
            <a:r>
              <a:rPr lang="en-US" sz="3200" dirty="0" smtClean="0"/>
              <a:t>HLA mismatch</a:t>
            </a:r>
          </a:p>
          <a:p>
            <a:pPr marL="571500" indent="-571500">
              <a:buFont typeface="Wingdings" panose="05000000000000000000" pitchFamily="2" charset="2"/>
              <a:buChar char="q"/>
            </a:pPr>
            <a:r>
              <a:rPr lang="en-US" sz="3200" dirty="0" smtClean="0"/>
              <a:t>Specific </a:t>
            </a:r>
            <a:r>
              <a:rPr lang="en-US" sz="3200" dirty="0"/>
              <a:t>HLA-C </a:t>
            </a:r>
            <a:r>
              <a:rPr lang="en-US" sz="3200" dirty="0" smtClean="0"/>
              <a:t>alleles</a:t>
            </a:r>
          </a:p>
          <a:p>
            <a:pPr marL="571500" indent="-571500">
              <a:buFont typeface="Wingdings" panose="05000000000000000000" pitchFamily="2" charset="2"/>
              <a:buChar char="q"/>
            </a:pPr>
            <a:r>
              <a:rPr lang="en-US" sz="3200" dirty="0" smtClean="0"/>
              <a:t>BKV polymorphisms</a:t>
            </a:r>
          </a:p>
          <a:p>
            <a:pPr marL="571500" indent="-571500">
              <a:buFont typeface="Wingdings" panose="05000000000000000000" pitchFamily="2" charset="2"/>
              <a:buChar char="q"/>
            </a:pPr>
            <a:r>
              <a:rPr lang="en-US" sz="3200" dirty="0" smtClean="0"/>
              <a:t>Transplantation </a:t>
            </a:r>
            <a:r>
              <a:rPr lang="en-US" sz="3200" dirty="0"/>
              <a:t>from an HCV-positive </a:t>
            </a:r>
            <a:r>
              <a:rPr lang="en-US" sz="3200" dirty="0" smtClean="0"/>
              <a:t>donor</a:t>
            </a:r>
          </a:p>
        </p:txBody>
      </p:sp>
    </p:spTree>
    <p:extLst>
      <p:ext uri="{BB962C8B-B14F-4D97-AF65-F5344CB8AC3E}">
        <p14:creationId xmlns:p14="http://schemas.microsoft.com/office/powerpoint/2010/main" val="2542033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2237</TotalTime>
  <Words>1488</Words>
  <Application>Microsoft Office PowerPoint</Application>
  <PresentationFormat>Widescreen</PresentationFormat>
  <Paragraphs>238</Paragraphs>
  <Slides>64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inherit</vt:lpstr>
      <vt:lpstr>Verdana</vt:lpstr>
      <vt:lpstr>Wingdings</vt:lpstr>
      <vt:lpstr>Office Theme</vt:lpstr>
      <vt:lpstr>In the Name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dc:title>
  <dc:creator>Argani</dc:creator>
  <cp:lastModifiedBy>Argani</cp:lastModifiedBy>
  <cp:revision>179</cp:revision>
  <dcterms:created xsi:type="dcterms:W3CDTF">2021-01-22T17:40:20Z</dcterms:created>
  <dcterms:modified xsi:type="dcterms:W3CDTF">2023-05-03T20:44:06Z</dcterms:modified>
</cp:coreProperties>
</file>

<file path=userCustomization/customUI.xml><?xml version="1.0" encoding="utf-8"?>
<mso:customUI xmlns:mso="http://schemas.microsoft.com/office/2006/01/customui">
  <mso:ribbon>
    <mso:qat>
      <mso:documentControls>
        <mso:control idQ="mso:ActionInsert" visible="true"/>
        <mso:control idQ="mso:AnimationAddGallery" visible="true"/>
        <mso:control idQ="mso:AnimationCustom" visible="true"/>
        <mso:control idQ="mso:AnimationGallery" visible="true"/>
        <mso:control idQ="mso:MacroPlay" visible="true"/>
      </mso:documentControls>
    </mso:qat>
  </mso:ribbon>
</mso:customUI>
</file>